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0"/>
  </p:notesMasterIdLst>
  <p:handoutMasterIdLst>
    <p:handoutMasterId r:id="rId11"/>
  </p:handoutMasterIdLst>
  <p:sldIdLst>
    <p:sldId id="275" r:id="rId3"/>
    <p:sldId id="287" r:id="rId4"/>
    <p:sldId id="282" r:id="rId5"/>
    <p:sldId id="284" r:id="rId6"/>
    <p:sldId id="293" r:id="rId7"/>
    <p:sldId id="300" r:id="rId8"/>
    <p:sldId id="29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 id="5" name="Samantha Bradey" initials="SB" lastIdx="1" clrIdx="4">
    <p:extLst>
      <p:ext uri="{19B8F6BF-5375-455C-9EA6-DF929625EA0E}">
        <p15:presenceInfo xmlns:p15="http://schemas.microsoft.com/office/powerpoint/2012/main" userId="S::SamanthaB@unicef.org.uk::41c99f15-9b87-403a-8456-1da8256f33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FFF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92" autoAdjust="0"/>
  </p:normalViewPr>
  <p:slideViewPr>
    <p:cSldViewPr snapToGrid="0">
      <p:cViewPr varScale="1">
        <p:scale>
          <a:sx n="73" d="100"/>
          <a:sy n="73" d="100"/>
        </p:scale>
        <p:origin x="582"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7/9/2020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7/9/2020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21212"/>
                </a:solidFill>
                <a:effectLst/>
                <a:latin typeface="Open Sans"/>
              </a:rPr>
              <a:t>Art works of street-based female adolescent drug users, who come to the APON </a:t>
            </a:r>
            <a:r>
              <a:rPr lang="en-GB" b="0" i="0" dirty="0" err="1">
                <a:solidFill>
                  <a:srgbClr val="121212"/>
                </a:solidFill>
                <a:effectLst/>
                <a:latin typeface="Open Sans"/>
              </a:rPr>
              <a:t>Center</a:t>
            </a:r>
            <a:r>
              <a:rPr lang="en-GB" b="0" i="0" dirty="0">
                <a:solidFill>
                  <a:srgbClr val="121212"/>
                </a:solidFill>
                <a:effectLst/>
                <a:latin typeface="Open Sans"/>
              </a:rPr>
              <a:t> at Mirpur, Dhaka on 20 October 2018.</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t>
            </a:r>
            <a:r>
              <a:rPr lang="en-GB" b="0" i="0" dirty="0" err="1">
                <a:solidFill>
                  <a:srgbClr val="121212"/>
                </a:solidFill>
                <a:effectLst/>
                <a:latin typeface="Open Sans"/>
              </a:rPr>
              <a:t>Mawa</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5</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847449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food&#10;&#10;Description automatically generated">
            <a:extLst>
              <a:ext uri="{FF2B5EF4-FFF2-40B4-BE49-F238E27FC236}">
                <a16:creationId xmlns:a16="http://schemas.microsoft.com/office/drawing/2014/main" id="{7F48C470-FE61-4F21-8AEA-B392FD83207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itle 1">
            <a:extLst>
              <a:ext uri="{FF2B5EF4-FFF2-40B4-BE49-F238E27FC236}">
                <a16:creationId xmlns:a16="http://schemas.microsoft.com/office/drawing/2014/main" id="{D124D0CE-2024-4CCF-A41B-48E6521F5496}"/>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09/07/2020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09/07/2020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09/07/2020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 Id="rId6" Type="http://schemas.openxmlformats.org/officeDocument/2006/relationships/image" Target="../media/image36.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notesSlide" Target="../notesSlides/notesSlide2.xml"/><Relationship Id="rId7" Type="http://schemas.openxmlformats.org/officeDocument/2006/relationships/image" Target="../media/image36.svg"/><Relationship Id="rId2" Type="http://schemas.openxmlformats.org/officeDocument/2006/relationships/slideLayout" Target="../slideLayouts/slideLayout24.xml"/><Relationship Id="rId1" Type="http://schemas.openxmlformats.org/officeDocument/2006/relationships/video" Target="https://player.vimeo.com/video/138852758?app_id=122963" TargetMode="External"/><Relationship Id="rId6" Type="http://schemas.openxmlformats.org/officeDocument/2006/relationships/image" Target="../media/image32.png"/><Relationship Id="rId5" Type="http://schemas.openxmlformats.org/officeDocument/2006/relationships/hyperlink" Target="https://vimeo.com/138852758" TargetMode="External"/><Relationship Id="rId4" Type="http://schemas.openxmlformats.org/officeDocument/2006/relationships/hyperlink" Target="https://c15a759148e3465cc1e0-b5c37212e1d32204235caf5298e9144a.ssl.cf5.rackcdn.com/2018/03/PE003_Activity-Packv8.pdf" TargetMode="External"/><Relationship Id="rId9" Type="http://schemas.openxmlformats.org/officeDocument/2006/relationships/image" Target="../media/image34.tiff"/></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Unicef/Mawai</a:t>
            </a: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29</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275186" y="2207975"/>
            <a:ext cx="11574383" cy="3378311"/>
          </a:xfrm>
        </p:spPr>
        <p:txBody>
          <a:bodyPr>
            <a:normAutofit/>
          </a:bodyPr>
          <a:lstStyle/>
          <a:p>
            <a:pPr marL="0" indent="0">
              <a:buNone/>
            </a:pPr>
            <a:r>
              <a:rPr lang="en-GB" b="1" dirty="0"/>
              <a:t>Article 29 – the goals of education</a:t>
            </a:r>
          </a:p>
          <a:p>
            <a:pPr marL="0" indent="0">
              <a:buNone/>
            </a:pPr>
            <a:endParaRPr lang="en-GB" b="1" dirty="0"/>
          </a:p>
          <a:p>
            <a:pPr marL="0" indent="0">
              <a:buNone/>
            </a:pPr>
            <a:r>
              <a:rPr lang="en-GB" dirty="0"/>
              <a:t>Education must develop every child’s personality, talents and abilities to the full. It must encourage the child’s respect for human rights, as well as respect for their parents, their own and other cultures and the environment.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476247" y="1820446"/>
            <a:ext cx="5351463" cy="387529"/>
          </a:xfrm>
        </p:spPr>
        <p:txBody>
          <a:bodyPr>
            <a:normAutofit fontScale="62500" lnSpcReduction="20000"/>
          </a:bodyPr>
          <a:lstStyle/>
          <a:p>
            <a:pPr marL="0" indent="0">
              <a:buNone/>
            </a:pPr>
            <a:r>
              <a:rPr lang="en-GB" dirty="0">
                <a:latin typeface="Arial" panose="020B0604020202020204" pitchFamily="34" charset="0"/>
                <a:cs typeface="Arial" panose="020B0604020202020204" pitchFamily="34" charset="0"/>
              </a:rPr>
              <a:t>Frances introduces Article 29 – Goals of education</a:t>
            </a: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76248" y="5689031"/>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pic>
        <p:nvPicPr>
          <p:cNvPr id="6" name="Graphic 5">
            <a:extLst>
              <a:ext uri="{FF2B5EF4-FFF2-40B4-BE49-F238E27FC236}">
                <a16:creationId xmlns:a16="http://schemas.microsoft.com/office/drawing/2014/main" id="{276FB9C2-57A9-4E16-B331-4B74C0CB73B9}"/>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515599" y="166033"/>
            <a:ext cx="1333969" cy="1778625"/>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57396" y="4547194"/>
            <a:ext cx="4582910" cy="2363820"/>
          </a:xfrm>
        </p:spPr>
        <p:txBody>
          <a:bodyPr>
            <a:normAutofit fontScale="70000" lnSpcReduction="20000"/>
          </a:bodyPr>
          <a:lstStyle/>
          <a:p>
            <a:pPr marL="0" indent="0">
              <a:buNone/>
            </a:pPr>
            <a:r>
              <a:rPr lang="en-GB" dirty="0">
                <a:latin typeface="Arial" panose="020B0604020202020204" pitchFamily="34" charset="0"/>
                <a:cs typeface="Arial" panose="020B0604020202020204" pitchFamily="34" charset="0"/>
              </a:rPr>
              <a:t>Write them down and then compare your answers with the next slide. </a:t>
            </a:r>
          </a:p>
          <a:p>
            <a:pPr marL="0" indent="0">
              <a:buNone/>
            </a:pPr>
            <a:r>
              <a:rPr lang="en-GB" dirty="0">
                <a:latin typeface="Arial" panose="020B0604020202020204" pitchFamily="34" charset="0"/>
                <a:cs typeface="Arial" panose="020B0604020202020204" pitchFamily="34" charset="0"/>
              </a:rPr>
              <a:t>Make sure your answers are about what education can help you </a:t>
            </a:r>
            <a:r>
              <a:rPr lang="en-GB" b="1" dirty="0">
                <a:solidFill>
                  <a:srgbClr val="00AEEF"/>
                </a:solidFill>
                <a:latin typeface="Arial" panose="020B0604020202020204" pitchFamily="34" charset="0"/>
                <a:cs typeface="Arial" panose="020B0604020202020204" pitchFamily="34" charset="0"/>
              </a:rPr>
              <a:t>ACHIEVE</a:t>
            </a:r>
            <a:r>
              <a:rPr lang="en-GB" dirty="0">
                <a:latin typeface="Arial" panose="020B0604020202020204" pitchFamily="34" charset="0"/>
                <a:cs typeface="Arial" panose="020B0604020202020204" pitchFamily="34" charset="0"/>
              </a:rPr>
              <a:t>.</a:t>
            </a:r>
          </a:p>
          <a:p>
            <a:pPr marL="0" indent="0" algn="ctr">
              <a:buNone/>
            </a:pPr>
            <a:r>
              <a:rPr lang="en-GB" dirty="0">
                <a:latin typeface="Arial" panose="020B0604020202020204" pitchFamily="34" charset="0"/>
                <a:cs typeface="Arial" panose="020B0604020202020204" pitchFamily="34" charset="0"/>
              </a:rPr>
              <a:t>.</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15394" y="248610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How many different ideas can you think of for the goals of education?</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2309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29</a:t>
            </a:r>
          </a:p>
        </p:txBody>
      </p:sp>
    </p:spTree>
    <p:extLst>
      <p:ext uri="{BB962C8B-B14F-4D97-AF65-F5344CB8AC3E}">
        <p14:creationId xmlns:p14="http://schemas.microsoft.com/office/powerpoint/2010/main" val="3684898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600" dirty="0">
                <a:latin typeface="Arial" panose="020B0604020202020204" pitchFamily="34" charset="0"/>
                <a:cs typeface="Arial" panose="020B0604020202020204" pitchFamily="34" charset="0"/>
              </a:rPr>
              <a:t>To be able to read, write and calculate and use this learning to solve real problems.</a:t>
            </a:r>
          </a:p>
          <a:p>
            <a:r>
              <a:rPr lang="en-GB" sz="6600" dirty="0">
                <a:latin typeface="Arial" panose="020B0604020202020204" pitchFamily="34" charset="0"/>
                <a:cs typeface="Arial" panose="020B0604020202020204" pitchFamily="34" charset="0"/>
              </a:rPr>
              <a:t>To learn about and experience lots of different things.</a:t>
            </a:r>
          </a:p>
          <a:p>
            <a:r>
              <a:rPr lang="en-GB" sz="6600" dirty="0">
                <a:latin typeface="Arial" panose="020B0604020202020204" pitchFamily="34" charset="0"/>
                <a:cs typeface="Arial" panose="020B0604020202020204" pitchFamily="34" charset="0"/>
              </a:rPr>
              <a:t>To be able to think critically.</a:t>
            </a:r>
          </a:p>
          <a:p>
            <a:r>
              <a:rPr lang="en-GB" sz="6600" dirty="0">
                <a:latin typeface="Arial" panose="020B0604020202020204" pitchFamily="34" charset="0"/>
                <a:cs typeface="Arial" panose="020B0604020202020204" pitchFamily="34" charset="0"/>
              </a:rPr>
              <a:t>To become the best I can be, whether in maths, sport, art or music.</a:t>
            </a:r>
          </a:p>
          <a:p>
            <a:r>
              <a:rPr lang="en-GB" sz="6600" dirty="0">
                <a:latin typeface="Arial" panose="020B0604020202020204" pitchFamily="34" charset="0"/>
                <a:cs typeface="Arial" panose="020B0604020202020204" pitchFamily="34" charset="0"/>
              </a:rPr>
              <a:t>To continue learning and develop throughout my life.</a:t>
            </a:r>
          </a:p>
          <a:p>
            <a:r>
              <a:rPr lang="en-GB" sz="6600" dirty="0">
                <a:latin typeface="Arial" panose="020B0604020202020204" pitchFamily="34" charset="0"/>
                <a:cs typeface="Arial" panose="020B0604020202020204" pitchFamily="34" charset="0"/>
              </a:rPr>
              <a:t>To resolve conflicts in a non-violent ways.</a:t>
            </a:r>
          </a:p>
          <a:p>
            <a:r>
              <a:rPr lang="en-GB" sz="6600" dirty="0">
                <a:latin typeface="Arial" panose="020B0604020202020204" pitchFamily="34" charset="0"/>
                <a:cs typeface="Arial" panose="020B0604020202020204" pitchFamily="34" charset="0"/>
              </a:rPr>
              <a:t>To live in a peaceful and fair world.</a:t>
            </a:r>
          </a:p>
          <a:p>
            <a:r>
              <a:rPr lang="en-GB" sz="6600" dirty="0">
                <a:latin typeface="Arial" panose="020B0604020202020204" pitchFamily="34" charset="0"/>
                <a:cs typeface="Arial" panose="020B0604020202020204" pitchFamily="34" charset="0"/>
              </a:rPr>
              <a:t>To respect and have good relationships with other people. </a:t>
            </a:r>
          </a:p>
          <a:p>
            <a:r>
              <a:rPr lang="en-GB" sz="6600" dirty="0">
                <a:latin typeface="Arial" panose="020B0604020202020204" pitchFamily="34" charset="0"/>
                <a:cs typeface="Arial" panose="020B0604020202020204" pitchFamily="34" charset="0"/>
              </a:rPr>
              <a:t>To learn about rights.</a:t>
            </a:r>
          </a:p>
          <a:p>
            <a:r>
              <a:rPr lang="en-GB" sz="6600" dirty="0">
                <a:latin typeface="Arial" panose="020B0604020202020204" pitchFamily="34" charset="0"/>
                <a:cs typeface="Arial" panose="020B0604020202020204" pitchFamily="34" charset="0"/>
              </a:rPr>
              <a:t>To respect and look after the environment.</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Did you include these answers?</a:t>
            </a:r>
          </a:p>
        </p:txBody>
      </p:sp>
    </p:spTree>
    <p:extLst>
      <p:ext uri="{BB962C8B-B14F-4D97-AF65-F5344CB8AC3E}">
        <p14:creationId xmlns:p14="http://schemas.microsoft.com/office/powerpoint/2010/main" val="160682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2" name="Flowchart: Connector 11">
            <a:extLst>
              <a:ext uri="{FF2B5EF4-FFF2-40B4-BE49-F238E27FC236}">
                <a16:creationId xmlns:a16="http://schemas.microsoft.com/office/drawing/2014/main" id="{690BFE52-1AF5-4EC4-A050-E1C6B7B804F1}"/>
              </a:ext>
            </a:extLst>
          </p:cNvPr>
          <p:cNvSpPr/>
          <p:nvPr/>
        </p:nvSpPr>
        <p:spPr>
          <a:xfrm>
            <a:off x="5078844" y="577701"/>
            <a:ext cx="2609643" cy="256976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What do you know about the World’s Sustainable Development Goals. Take a look at the </a:t>
            </a:r>
            <a:r>
              <a:rPr lang="en-GB" sz="1400" dirty="0">
                <a:solidFill>
                  <a:srgbClr val="00B0F0"/>
                </a:solidFill>
                <a:latin typeface="Arial" panose="020B0604020202020204" pitchFamily="34" charset="0"/>
                <a:cs typeface="Arial" panose="020B0604020202020204" pitchFamily="34" charset="0"/>
                <a:hlinkClick r:id="rId4"/>
              </a:rPr>
              <a:t>Family Pack</a:t>
            </a:r>
            <a:r>
              <a:rPr lang="en-GB" sz="1400" dirty="0">
                <a:solidFill>
                  <a:srgbClr val="00B0F0"/>
                </a:solidFill>
                <a:latin typeface="Arial" panose="020B0604020202020204" pitchFamily="34" charset="0"/>
                <a:cs typeface="Arial" panose="020B0604020202020204" pitchFamily="34" charset="0"/>
              </a:rPr>
              <a:t>. or watch </a:t>
            </a:r>
            <a:r>
              <a:rPr lang="en-GB" sz="1400" dirty="0">
                <a:solidFill>
                  <a:srgbClr val="00B0F0"/>
                </a:solidFill>
                <a:latin typeface="Arial" panose="020B0604020202020204" pitchFamily="34" charset="0"/>
                <a:cs typeface="Arial" panose="020B0604020202020204" pitchFamily="34" charset="0"/>
                <a:hlinkClick r:id="rId5"/>
              </a:rPr>
              <a:t>Malala introducing the Goals</a:t>
            </a:r>
            <a:r>
              <a:rPr lang="en-GB" sz="1400" dirty="0">
                <a:solidFill>
                  <a:srgbClr val="00B0F0"/>
                </a:solidFill>
                <a:latin typeface="Arial" panose="020B0604020202020204" pitchFamily="34" charset="0"/>
                <a:cs typeface="Arial" panose="020B0604020202020204" pitchFamily="34" charset="0"/>
              </a:rPr>
              <a:t>. </a:t>
            </a:r>
          </a:p>
        </p:txBody>
      </p:sp>
      <p:sp>
        <p:nvSpPr>
          <p:cNvPr id="14" name="Flowchart: Connector 13">
            <a:extLst>
              <a:ext uri="{FF2B5EF4-FFF2-40B4-BE49-F238E27FC236}">
                <a16:creationId xmlns:a16="http://schemas.microsoft.com/office/drawing/2014/main" id="{F1A83330-A849-4E2E-9A7B-4B8035CA5D71}"/>
              </a:ext>
            </a:extLst>
          </p:cNvPr>
          <p:cNvSpPr/>
          <p:nvPr/>
        </p:nvSpPr>
        <p:spPr>
          <a:xfrm>
            <a:off x="6503337" y="4365507"/>
            <a:ext cx="2178674" cy="214309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Your education should help you shine. Draw a picture showing how you love spending your time.</a:t>
            </a:r>
          </a:p>
        </p:txBody>
      </p:sp>
      <p:pic>
        <p:nvPicPr>
          <p:cNvPr id="10" name="Graphic 9">
            <a:extLst>
              <a:ext uri="{FF2B5EF4-FFF2-40B4-BE49-F238E27FC236}">
                <a16:creationId xmlns:a16="http://schemas.microsoft.com/office/drawing/2014/main" id="{C5DB7077-9121-45F8-992A-D6749BC521D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60000" y="2878144"/>
            <a:ext cx="2050737" cy="2734315"/>
          </a:xfrm>
          <a:prstGeom prst="rect">
            <a:avLst/>
          </a:prstGeom>
        </p:spPr>
      </p:pic>
      <p:pic>
        <p:nvPicPr>
          <p:cNvPr id="2" name="Online Media 1" title="Malala introducing the The Worlds Largest Lesson">
            <a:hlinkClick r:id="" action="ppaction://media"/>
            <a:extLst>
              <a:ext uri="{FF2B5EF4-FFF2-40B4-BE49-F238E27FC236}">
                <a16:creationId xmlns:a16="http://schemas.microsoft.com/office/drawing/2014/main" id="{1E5513B0-E820-4362-9C10-193A9B435667}"/>
              </a:ext>
            </a:extLst>
          </p:cNvPr>
          <p:cNvPicPr>
            <a:picLocks noRot="1" noChangeAspect="1"/>
          </p:cNvPicPr>
          <p:nvPr>
            <a:videoFile r:link="rId1"/>
          </p:nvPr>
        </p:nvPicPr>
        <p:blipFill>
          <a:blip r:embed="rId8"/>
          <a:stretch>
            <a:fillRect/>
          </a:stretch>
        </p:blipFill>
        <p:spPr>
          <a:xfrm>
            <a:off x="3499166" y="3027486"/>
            <a:ext cx="2986278" cy="1679782"/>
          </a:xfrm>
          <a:prstGeom prst="rect">
            <a:avLst/>
          </a:prstGeom>
        </p:spPr>
      </p:pic>
      <p:sp>
        <p:nvSpPr>
          <p:cNvPr id="16" name="Flowchart: Connector 15">
            <a:extLst>
              <a:ext uri="{FF2B5EF4-FFF2-40B4-BE49-F238E27FC236}">
                <a16:creationId xmlns:a16="http://schemas.microsoft.com/office/drawing/2014/main" id="{95CA0017-A2EF-4048-A649-BC7B0EBD9477}"/>
              </a:ext>
            </a:extLst>
          </p:cNvPr>
          <p:cNvSpPr/>
          <p:nvPr/>
        </p:nvSpPr>
        <p:spPr>
          <a:xfrm>
            <a:off x="9129653" y="3961502"/>
            <a:ext cx="2748425" cy="270043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Look back at the previous slide and talk to an adult about the </a:t>
            </a:r>
            <a:r>
              <a:rPr lang="en-GB" sz="1400" b="1" dirty="0">
                <a:solidFill>
                  <a:srgbClr val="00B0F0"/>
                </a:solidFill>
                <a:latin typeface="Arial" panose="020B0604020202020204" pitchFamily="34" charset="0"/>
                <a:cs typeface="Arial" panose="020B0604020202020204" pitchFamily="34" charset="0"/>
              </a:rPr>
              <a:t>aims of education</a:t>
            </a:r>
            <a:r>
              <a:rPr lang="en-GB" sz="1400" dirty="0">
                <a:solidFill>
                  <a:srgbClr val="00B0F0"/>
                </a:solidFill>
                <a:latin typeface="Arial" panose="020B0604020202020204" pitchFamily="34" charset="0"/>
                <a:cs typeface="Arial" panose="020B0604020202020204" pitchFamily="34" charset="0"/>
              </a:rPr>
              <a:t>. Agree how you score your school on each statement?</a:t>
            </a:r>
          </a:p>
        </p:txBody>
      </p:sp>
      <p:sp>
        <p:nvSpPr>
          <p:cNvPr id="19" name="Flowchart: Connector 18">
            <a:extLst>
              <a:ext uri="{FF2B5EF4-FFF2-40B4-BE49-F238E27FC236}">
                <a16:creationId xmlns:a16="http://schemas.microsoft.com/office/drawing/2014/main" id="{1CFF29CE-B189-4437-9163-C2EDBDDBFE67}"/>
              </a:ext>
            </a:extLst>
          </p:cNvPr>
          <p:cNvSpPr/>
          <p:nvPr/>
        </p:nvSpPr>
        <p:spPr>
          <a:xfrm>
            <a:off x="8980473" y="137246"/>
            <a:ext cx="3046786" cy="301021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Paddington is the perfect champion for children at Unicef. He is friendly, kind and brave. Can you think of any other words to describe his personality. What words would you use to describe your personality or one of your friends?</a:t>
            </a:r>
          </a:p>
        </p:txBody>
      </p:sp>
      <p:pic>
        <p:nvPicPr>
          <p:cNvPr id="20" name="Picture 19" descr="A teddy bear wearing a blue hat&#10;&#10;Description automatically generated">
            <a:extLst>
              <a:ext uri="{FF2B5EF4-FFF2-40B4-BE49-F238E27FC236}">
                <a16:creationId xmlns:a16="http://schemas.microsoft.com/office/drawing/2014/main" id="{C29903C0-B38A-4831-A75E-01E832CD7C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18621" y="884914"/>
            <a:ext cx="2518500" cy="3734751"/>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2" name="Flowchart: Connector 11">
            <a:extLst>
              <a:ext uri="{FF2B5EF4-FFF2-40B4-BE49-F238E27FC236}">
                <a16:creationId xmlns:a16="http://schemas.microsoft.com/office/drawing/2014/main" id="{8F55B732-F25F-4E14-BB58-626BFDB68C14}"/>
              </a:ext>
            </a:extLst>
          </p:cNvPr>
          <p:cNvSpPr/>
          <p:nvPr/>
        </p:nvSpPr>
        <p:spPr>
          <a:xfrm>
            <a:off x="5061287" y="1096056"/>
            <a:ext cx="2299601" cy="22293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Do you have a Suggestion Box in your school? What would you put in it to make your school even better?</a:t>
            </a:r>
          </a:p>
        </p:txBody>
      </p:sp>
      <p:sp>
        <p:nvSpPr>
          <p:cNvPr id="14" name="Flowchart: Connector 13">
            <a:extLst>
              <a:ext uri="{FF2B5EF4-FFF2-40B4-BE49-F238E27FC236}">
                <a16:creationId xmlns:a16="http://schemas.microsoft.com/office/drawing/2014/main" id="{F6B2EF6A-9EE0-49C9-A368-A6EC5B6B39E5}"/>
              </a:ext>
            </a:extLst>
          </p:cNvPr>
          <p:cNvSpPr/>
          <p:nvPr/>
        </p:nvSpPr>
        <p:spPr>
          <a:xfrm>
            <a:off x="6589563" y="3771287"/>
            <a:ext cx="2995749" cy="297618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you are being asked to design a new school that will develop everybody’s personality, talents and abilities fully and encourage respect for rights and nature. Write about or draw what it would be like.</a:t>
            </a:r>
          </a:p>
        </p:txBody>
      </p:sp>
      <p:sp>
        <p:nvSpPr>
          <p:cNvPr id="15" name="Flowchart: Connector 14">
            <a:extLst>
              <a:ext uri="{FF2B5EF4-FFF2-40B4-BE49-F238E27FC236}">
                <a16:creationId xmlns:a16="http://schemas.microsoft.com/office/drawing/2014/main" id="{8960D191-1229-4E94-B405-B8BEA7DF3DA8}"/>
              </a:ext>
            </a:extLst>
          </p:cNvPr>
          <p:cNvSpPr/>
          <p:nvPr/>
        </p:nvSpPr>
        <p:spPr>
          <a:xfrm>
            <a:off x="8593209" y="249875"/>
            <a:ext cx="3171965" cy="30194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Have you read the Harry Potter stories or other books set in schools? Decide which school fulfils the goals of education best. Discuss your reasons with your friends or family.</a:t>
            </a:r>
          </a:p>
        </p:txBody>
      </p:sp>
      <p:sp>
        <p:nvSpPr>
          <p:cNvPr id="8" name="Flowchart: Connector 7">
            <a:extLst>
              <a:ext uri="{FF2B5EF4-FFF2-40B4-BE49-F238E27FC236}">
                <a16:creationId xmlns:a16="http://schemas.microsoft.com/office/drawing/2014/main" id="{EF1493C6-E1D6-4BCC-BECD-C5BBF3C1BC82}"/>
              </a:ext>
            </a:extLst>
          </p:cNvPr>
          <p:cNvSpPr/>
          <p:nvPr/>
        </p:nvSpPr>
        <p:spPr>
          <a:xfrm>
            <a:off x="533152" y="1776202"/>
            <a:ext cx="2995748" cy="30194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As it’s the end of another year of learning – think about an adult in school who has really helped you to get your right to education this year. Write them a thank you email or design a card to send them. </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9" name="Flowchart: Connector 8">
            <a:extLst>
              <a:ext uri="{FF2B5EF4-FFF2-40B4-BE49-F238E27FC236}">
                <a16:creationId xmlns:a16="http://schemas.microsoft.com/office/drawing/2014/main" id="{2B20E3D6-B3B0-42BC-AE65-FA44320659DA}"/>
              </a:ext>
            </a:extLst>
          </p:cNvPr>
          <p:cNvSpPr/>
          <p:nvPr/>
        </p:nvSpPr>
        <p:spPr>
          <a:xfrm>
            <a:off x="3341642" y="3771287"/>
            <a:ext cx="2869446" cy="288289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Try and list all the clubs, activities or school visits that you took part in last year. How many can you remember? How have they helped you develop your talents? Ask your friends and family to add to your list. </a:t>
            </a:r>
          </a:p>
        </p:txBody>
      </p:sp>
      <p:pic>
        <p:nvPicPr>
          <p:cNvPr id="10" name="Picture 9" descr="A close up of a logo&#10;&#10;Description automatically generated">
            <a:extLst>
              <a:ext uri="{FF2B5EF4-FFF2-40B4-BE49-F238E27FC236}">
                <a16:creationId xmlns:a16="http://schemas.microsoft.com/office/drawing/2014/main" id="{D4DB7945-02EC-447A-9CC5-9F4D814D1A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0744" y="1803454"/>
            <a:ext cx="2152956" cy="2152349"/>
          </a:xfrm>
          <a:prstGeom prst="rect">
            <a:avLst/>
          </a:prstGeom>
        </p:spPr>
      </p:pic>
      <p:pic>
        <p:nvPicPr>
          <p:cNvPr id="4" name="Picture 3" descr="A close up of a sign&#10;&#10;Description automatically generated">
            <a:extLst>
              <a:ext uri="{FF2B5EF4-FFF2-40B4-BE49-F238E27FC236}">
                <a16:creationId xmlns:a16="http://schemas.microsoft.com/office/drawing/2014/main" id="{67559716-C709-4EF6-8CEC-A638AC46AC8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9634682">
            <a:off x="9977948" y="2369143"/>
            <a:ext cx="2355018" cy="2355018"/>
          </a:xfrm>
          <a:prstGeom prst="rect">
            <a:avLst/>
          </a:prstGeom>
        </p:spPr>
      </p:pic>
      <p:pic>
        <p:nvPicPr>
          <p:cNvPr id="17" name="Picture 16" descr="A close up of a logo&#10;&#10;Description automatically generated">
            <a:extLst>
              <a:ext uri="{FF2B5EF4-FFF2-40B4-BE49-F238E27FC236}">
                <a16:creationId xmlns:a16="http://schemas.microsoft.com/office/drawing/2014/main" id="{C9D5E806-23F1-406A-8536-A7C27A2CE5E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75202" y="4532578"/>
            <a:ext cx="2229362" cy="2229362"/>
          </a:xfrm>
          <a:prstGeom prst="rect">
            <a:avLst/>
          </a:prstGeom>
        </p:spPr>
      </p:pic>
      <p:pic>
        <p:nvPicPr>
          <p:cNvPr id="19" name="Picture 18" descr="A picture containing clock&#10;&#10;Description automatically generated">
            <a:extLst>
              <a:ext uri="{FF2B5EF4-FFF2-40B4-BE49-F238E27FC236}">
                <a16:creationId xmlns:a16="http://schemas.microsoft.com/office/drawing/2014/main" id="{C1A6F73C-3331-4486-8138-9E872706F32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740318" y="1624129"/>
            <a:ext cx="2152957" cy="2152957"/>
          </a:xfrm>
          <a:prstGeom prst="rect">
            <a:avLst/>
          </a:prstGeom>
        </p:spPr>
      </p:pic>
      <p:sp>
        <p:nvSpPr>
          <p:cNvPr id="13" name="Flowchart: Connector 12">
            <a:extLst>
              <a:ext uri="{FF2B5EF4-FFF2-40B4-BE49-F238E27FC236}">
                <a16:creationId xmlns:a16="http://schemas.microsoft.com/office/drawing/2014/main" id="{AF9E2A68-6F54-48BC-98B9-917454CA4BBF}"/>
              </a:ext>
            </a:extLst>
          </p:cNvPr>
          <p:cNvSpPr/>
          <p:nvPr/>
        </p:nvSpPr>
        <p:spPr>
          <a:xfrm>
            <a:off x="10045962" y="4795627"/>
            <a:ext cx="1719212" cy="167978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Everybody has talents and abilities. What are yours?</a:t>
            </a:r>
          </a:p>
        </p:txBody>
      </p:sp>
    </p:spTree>
    <p:extLst>
      <p:ext uri="{BB962C8B-B14F-4D97-AF65-F5344CB8AC3E}">
        <p14:creationId xmlns:p14="http://schemas.microsoft.com/office/powerpoint/2010/main" val="2141485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4239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then think about these questions…</a:t>
            </a:r>
          </a:p>
          <a:p>
            <a:r>
              <a:rPr lang="en-GB" sz="1800" dirty="0"/>
              <a:t>What do you do in your own life to respect your right and other people’s right to the goals of education?</a:t>
            </a:r>
          </a:p>
          <a:p>
            <a:r>
              <a:rPr lang="en-GB" sz="1800" dirty="0"/>
              <a:t>How can we show our appreciation to our schools and why is this important?</a:t>
            </a:r>
          </a:p>
          <a:p>
            <a:pPr marL="0" indent="0">
              <a:buNone/>
            </a:pPr>
            <a:r>
              <a:rPr lang="en-GB" sz="1800" b="1" dirty="0"/>
              <a:t>Write down your thoughts and if you want, share this back with your teacher, friends or family. </a:t>
            </a:r>
          </a:p>
          <a:p>
            <a:pPr marL="0" indent="0">
              <a:buNone/>
            </a:pPr>
            <a:endParaRPr lang="en-GB" sz="1800" dirty="0"/>
          </a:p>
        </p:txBody>
      </p:sp>
      <p:sp>
        <p:nvSpPr>
          <p:cNvPr id="8" name="Rectangle 7">
            <a:extLst>
              <a:ext uri="{FF2B5EF4-FFF2-40B4-BE49-F238E27FC236}">
                <a16:creationId xmlns:a16="http://schemas.microsoft.com/office/drawing/2014/main" id="{DCB833E4-6FBA-46FA-81DB-A9CD4240CAC9}"/>
              </a:ext>
            </a:extLst>
          </p:cNvPr>
          <p:cNvSpPr/>
          <p:nvPr/>
        </p:nvSpPr>
        <p:spPr>
          <a:xfrm>
            <a:off x="83775" y="6596556"/>
            <a:ext cx="1011815"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a:t>
            </a:r>
            <a:r>
              <a:rPr lang="en-GB" sz="900" dirty="0">
                <a:solidFill>
                  <a:srgbClr val="121212"/>
                </a:solidFill>
                <a:latin typeface="Arial" panose="020B0604020202020204" pitchFamily="34" charset="0"/>
                <a:cs typeface="Arial" panose="020B0604020202020204" pitchFamily="34" charset="0"/>
              </a:rPr>
              <a:t>/</a:t>
            </a:r>
            <a:r>
              <a:rPr lang="en-GB" sz="900" dirty="0" err="1">
                <a:solidFill>
                  <a:srgbClr val="121212"/>
                </a:solidFill>
                <a:latin typeface="Arial" panose="020B0604020202020204" pitchFamily="34" charset="0"/>
                <a:cs typeface="Arial" panose="020B0604020202020204" pitchFamily="34" charset="0"/>
              </a:rPr>
              <a:t>Panjwani</a:t>
            </a:r>
            <a:endParaRPr lang="en-GB" sz="900" dirty="0">
              <a:latin typeface="Arial" panose="020B0604020202020204" pitchFamily="34" charset="0"/>
              <a:cs typeface="Arial" panose="020B0604020202020204" pitchFamily="34" charset="0"/>
            </a:endParaRPr>
          </a:p>
        </p:txBody>
      </p:sp>
      <p:pic>
        <p:nvPicPr>
          <p:cNvPr id="6" name="Picture 5" descr="Priyanka at home with the pre education activity kit given to her during lockdown in Gujarat. ">
            <a:extLst>
              <a:ext uri="{FF2B5EF4-FFF2-40B4-BE49-F238E27FC236}">
                <a16:creationId xmlns:a16="http://schemas.microsoft.com/office/drawing/2014/main" id="{65855D14-460C-40C6-B749-6A3CFD241D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2453" y="1735976"/>
            <a:ext cx="4478319" cy="2979715"/>
          </a:xfrm>
          <a:prstGeom prst="rect">
            <a:avLst/>
          </a:prstGeom>
        </p:spPr>
      </p:pic>
    </p:spTree>
    <p:extLst>
      <p:ext uri="{BB962C8B-B14F-4D97-AF65-F5344CB8AC3E}">
        <p14:creationId xmlns:p14="http://schemas.microsoft.com/office/powerpoint/2010/main" val="37685596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1049</TotalTime>
  <Words>666</Words>
  <Application>Microsoft Office PowerPoint</Application>
  <PresentationFormat>Widescreen</PresentationFormat>
  <Paragraphs>61</Paragraphs>
  <Slides>7</Slides>
  <Notes>4</Notes>
  <HiddenSlides>0</HiddenSlides>
  <MMClips>1</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7</vt:i4>
      </vt:variant>
    </vt:vector>
  </HeadingPairs>
  <TitlesOfParts>
    <vt:vector size="18" baseType="lpstr">
      <vt:lpstr>Arial</vt:lpstr>
      <vt:lpstr>Calibri</vt:lpstr>
      <vt:lpstr>Calibri Light</vt:lpstr>
      <vt:lpstr>Open Sans</vt:lpstr>
      <vt:lpstr>Univers</vt:lpstr>
      <vt:lpstr>Univers Next Pro</vt:lpstr>
      <vt:lpstr>Univers Next Pro Condensed</vt:lpstr>
      <vt:lpstr>Univers Next Pro Light</vt:lpstr>
      <vt:lpstr>Wingdings</vt:lpstr>
      <vt:lpstr>Office Theme</vt:lpstr>
      <vt:lpstr>Custom Design</vt:lpstr>
      <vt:lpstr>PowerPoint Presentation</vt:lpstr>
      <vt:lpstr>Introducing… Article 29</vt:lpstr>
      <vt:lpstr>  </vt:lpstr>
      <vt:lpstr>Did you include these answers?</vt:lpstr>
      <vt:lpstr>Activity Time</vt:lpstr>
      <vt:lpstr>Activity Time</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Nic Lopez</cp:lastModifiedBy>
  <cp:revision>86</cp:revision>
  <dcterms:created xsi:type="dcterms:W3CDTF">2020-06-15T08:25:39Z</dcterms:created>
  <dcterms:modified xsi:type="dcterms:W3CDTF">2020-07-09T16:23:52Z</dcterms:modified>
</cp:coreProperties>
</file>