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Lst>
  <p:handoutMasterIdLst>
    <p:handoutMasterId r:id="rId31"/>
  </p:handoutMasterIdLst>
  <p:sldIdLst>
    <p:sldId id="256" r:id="rId2"/>
    <p:sldId id="263" r:id="rId3"/>
    <p:sldId id="284" r:id="rId4"/>
    <p:sldId id="286" r:id="rId5"/>
    <p:sldId id="259" r:id="rId6"/>
    <p:sldId id="264" r:id="rId7"/>
    <p:sldId id="266" r:id="rId8"/>
    <p:sldId id="262" r:id="rId9"/>
    <p:sldId id="274" r:id="rId10"/>
    <p:sldId id="275" r:id="rId11"/>
    <p:sldId id="277" r:id="rId12"/>
    <p:sldId id="279" r:id="rId13"/>
    <p:sldId id="292" r:id="rId14"/>
    <p:sldId id="280" r:id="rId15"/>
    <p:sldId id="291" r:id="rId16"/>
    <p:sldId id="290" r:id="rId17"/>
    <p:sldId id="281" r:id="rId18"/>
    <p:sldId id="267" r:id="rId19"/>
    <p:sldId id="268" r:id="rId20"/>
    <p:sldId id="282" r:id="rId21"/>
    <p:sldId id="294" r:id="rId22"/>
    <p:sldId id="293" r:id="rId23"/>
    <p:sldId id="273" r:id="rId24"/>
    <p:sldId id="287" r:id="rId25"/>
    <p:sldId id="288" r:id="rId26"/>
    <p:sldId id="285" r:id="rId27"/>
    <p:sldId id="289" r:id="rId28"/>
    <p:sldId id="272" r:id="rId29"/>
    <p:sldId id="271" r:id="rId30"/>
  </p:sldIdLst>
  <p:sldSz cx="9144000" cy="6858000" type="screen4x3"/>
  <p:notesSz cx="6669088"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28" autoAdjust="0"/>
    <p:restoredTop sz="94660"/>
  </p:normalViewPr>
  <p:slideViewPr>
    <p:cSldViewPr>
      <p:cViewPr varScale="1">
        <p:scale>
          <a:sx n="103" d="100"/>
          <a:sy n="103" d="100"/>
        </p:scale>
        <p:origin x="-22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889938" cy="49363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2"/>
            <a:ext cx="2889938" cy="493633"/>
          </a:xfrm>
          <a:prstGeom prst="rect">
            <a:avLst/>
          </a:prstGeom>
        </p:spPr>
        <p:txBody>
          <a:bodyPr vert="horz" lIns="91440" tIns="45720" rIns="91440" bIns="45720" rtlCol="0"/>
          <a:lstStyle>
            <a:lvl1pPr algn="r">
              <a:defRPr sz="1200"/>
            </a:lvl1pPr>
          </a:lstStyle>
          <a:p>
            <a:fld id="{FB19ADEA-EF0C-4E1B-BC7E-349CBF152A41}" type="datetimeFigureOut">
              <a:rPr lang="en-GB" smtClean="0"/>
              <a:t>20/11/2019</a:t>
            </a:fld>
            <a:endParaRPr lang="en-GB"/>
          </a:p>
        </p:txBody>
      </p:sp>
      <p:sp>
        <p:nvSpPr>
          <p:cNvPr id="4" name="Footer Placeholder 3"/>
          <p:cNvSpPr>
            <a:spLocks noGrp="1"/>
          </p:cNvSpPr>
          <p:nvPr>
            <p:ph type="ftr" sz="quarter" idx="2"/>
          </p:nvPr>
        </p:nvSpPr>
        <p:spPr>
          <a:xfrm>
            <a:off x="0" y="9377318"/>
            <a:ext cx="2889938" cy="49363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377318"/>
            <a:ext cx="2889938" cy="493633"/>
          </a:xfrm>
          <a:prstGeom prst="rect">
            <a:avLst/>
          </a:prstGeom>
        </p:spPr>
        <p:txBody>
          <a:bodyPr vert="horz" lIns="91440" tIns="45720" rIns="91440" bIns="45720" rtlCol="0" anchor="b"/>
          <a:lstStyle>
            <a:lvl1pPr algn="r">
              <a:defRPr sz="1200"/>
            </a:lvl1pPr>
          </a:lstStyle>
          <a:p>
            <a:fld id="{247BA0CB-6228-4365-8037-3B2306FD60AF}" type="slidenum">
              <a:rPr lang="en-GB" smtClean="0"/>
              <a:t>‹#›</a:t>
            </a:fld>
            <a:endParaRPr lang="en-GB"/>
          </a:p>
        </p:txBody>
      </p:sp>
    </p:spTree>
    <p:extLst>
      <p:ext uri="{BB962C8B-B14F-4D97-AF65-F5344CB8AC3E}">
        <p14:creationId xmlns:p14="http://schemas.microsoft.com/office/powerpoint/2010/main" val="158815841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878DBB8-41A7-42D5-A764-431F1B93A29B}" type="datetimeFigureOut">
              <a:rPr lang="en-GB" smtClean="0"/>
              <a:t>20/11/2019</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D06FD854-9438-4C25-ACBB-3FD92AEDE66C}"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878DBB8-41A7-42D5-A764-431F1B93A29B}" type="datetimeFigureOut">
              <a:rPr lang="en-GB" smtClean="0"/>
              <a:t>20/11/2019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6FD854-9438-4C25-ACBB-3FD92AEDE66C}"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878DBB8-41A7-42D5-A764-431F1B93A29B}" type="datetimeFigureOut">
              <a:rPr lang="en-GB" smtClean="0"/>
              <a:t>20/11/2019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6FD854-9438-4C25-ACBB-3FD92AEDE66C}"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878DBB8-41A7-42D5-A764-431F1B93A29B}" type="datetimeFigureOut">
              <a:rPr lang="en-GB" smtClean="0"/>
              <a:t>20/11/2019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6FD854-9438-4C25-ACBB-3FD92AEDE66C}"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878DBB8-41A7-42D5-A764-431F1B93A29B}" type="datetimeFigureOut">
              <a:rPr lang="en-GB" smtClean="0"/>
              <a:t>20/11/2019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06FD854-9438-4C25-ACBB-3FD92AEDE66C}"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878DBB8-41A7-42D5-A764-431F1B93A29B}" type="datetimeFigureOut">
              <a:rPr lang="en-GB" smtClean="0"/>
              <a:t>20/11/2019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06FD854-9438-4C25-ACBB-3FD92AEDE66C}"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78DBB8-41A7-42D5-A764-431F1B93A29B}" type="datetimeFigureOut">
              <a:rPr lang="en-GB" smtClean="0"/>
              <a:t>20/11/2019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06FD854-9438-4C25-ACBB-3FD92AEDE66C}"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878DBB8-41A7-42D5-A764-431F1B93A29B}" type="datetimeFigureOut">
              <a:rPr lang="en-GB" smtClean="0"/>
              <a:t>20/11/2019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6FD854-9438-4C25-ACBB-3FD92AEDE66C}"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878DBB8-41A7-42D5-A764-431F1B93A29B}" type="datetimeFigureOut">
              <a:rPr lang="en-GB" smtClean="0"/>
              <a:t>20/11/2019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D06FD854-9438-4C25-ACBB-3FD92AEDE66C}"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878DBB8-41A7-42D5-A764-431F1B93A29B}" type="datetimeFigureOut">
              <a:rPr lang="en-GB" smtClean="0"/>
              <a:t>20/11/2019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6FD854-9438-4C25-ACBB-3FD92AEDE66C}"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878DBB8-41A7-42D5-A764-431F1B93A29B}" type="datetimeFigureOut">
              <a:rPr lang="en-GB" smtClean="0"/>
              <a:t>20/11/2019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6FD854-9438-4C25-ACBB-3FD92AEDE66C}"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878DBB8-41A7-42D5-A764-431F1B93A29B}" type="datetimeFigureOut">
              <a:rPr lang="en-GB" smtClean="0"/>
              <a:t>20/11/2019</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06FD854-9438-4C25-ACBB-3FD92AEDE66C}"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3600" b="1" dirty="0" smtClean="0"/>
              <a:t>Paediatric Bladder and Bowel Care Service </a:t>
            </a:r>
            <a:br>
              <a:rPr lang="en-GB" sz="3600" b="1" dirty="0" smtClean="0"/>
            </a:br>
            <a:r>
              <a:rPr lang="en-GB" sz="3600" b="1" dirty="0" smtClean="0"/>
              <a:t> Training and Education</a:t>
            </a:r>
            <a:endParaRPr lang="en-GB" sz="3600" b="1" dirty="0"/>
          </a:p>
        </p:txBody>
      </p:sp>
      <p:sp>
        <p:nvSpPr>
          <p:cNvPr id="3" name="Subtitle 2"/>
          <p:cNvSpPr>
            <a:spLocks noGrp="1"/>
          </p:cNvSpPr>
          <p:nvPr>
            <p:ph type="subTitle" idx="1"/>
          </p:nvPr>
        </p:nvSpPr>
        <p:spPr/>
        <p:txBody>
          <a:bodyPr>
            <a:normAutofit lnSpcReduction="10000"/>
          </a:bodyPr>
          <a:lstStyle/>
          <a:p>
            <a:r>
              <a:rPr lang="en-GB" sz="2400" dirty="0" smtClean="0">
                <a:solidFill>
                  <a:schemeClr val="tx1"/>
                </a:solidFill>
                <a:latin typeface="Arial" panose="020B0604020202020204" pitchFamily="34" charset="0"/>
                <a:cs typeface="Arial" panose="020B0604020202020204" pitchFamily="34" charset="0"/>
              </a:rPr>
              <a:t>Debbie Richards</a:t>
            </a:r>
          </a:p>
          <a:p>
            <a:r>
              <a:rPr lang="en-GB" sz="2400" dirty="0" smtClean="0">
                <a:solidFill>
                  <a:schemeClr val="tx1"/>
                </a:solidFill>
                <a:latin typeface="Arial" panose="020B0604020202020204" pitchFamily="34" charset="0"/>
                <a:cs typeface="Arial" panose="020B0604020202020204" pitchFamily="34" charset="0"/>
              </a:rPr>
              <a:t>Early Years Healthy Bladder and Bowel Educator</a:t>
            </a:r>
          </a:p>
          <a:p>
            <a:r>
              <a:rPr lang="en-GB" sz="2400" dirty="0" smtClean="0">
                <a:latin typeface="Arial" panose="020B0604020202020204" pitchFamily="34" charset="0"/>
                <a:cs typeface="Arial" panose="020B0604020202020204" pitchFamily="34" charset="0"/>
              </a:rPr>
              <a:t>Paediatric Bladder and Bowel Care Service</a:t>
            </a:r>
          </a:p>
          <a:p>
            <a:r>
              <a:rPr lang="en-GB" sz="2400" dirty="0" smtClean="0">
                <a:latin typeface="Arial" panose="020B0604020202020204" pitchFamily="34" charset="0"/>
                <a:cs typeface="Arial" panose="020B0604020202020204" pitchFamily="34" charset="0"/>
              </a:rPr>
              <a:t>Northern Devon Healthcare Trust</a:t>
            </a:r>
            <a:endParaRPr lang="en-GB"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313265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Nappy to Potty – </a:t>
            </a:r>
            <a:r>
              <a:rPr lang="en-GB" sz="4000" dirty="0" smtClean="0"/>
              <a:t>A </a:t>
            </a:r>
            <a:r>
              <a:rPr lang="en-GB" sz="4000" smtClean="0"/>
              <a:t>Parent and Practitioner </a:t>
            </a:r>
            <a:r>
              <a:rPr lang="en-GB" sz="4000" dirty="0" smtClean="0"/>
              <a:t>Guide</a:t>
            </a:r>
            <a:endParaRPr lang="en-GB" sz="4000"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38215" y="2575267"/>
            <a:ext cx="4267570" cy="3109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51911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Setting </a:t>
            </a:r>
            <a:r>
              <a:rPr lang="en-GB" smtClean="0"/>
              <a:t>the Scene</a:t>
            </a:r>
            <a:endParaRPr lang="en-GB" dirty="0"/>
          </a:p>
        </p:txBody>
      </p:sp>
      <p:sp>
        <p:nvSpPr>
          <p:cNvPr id="3" name="Content Placeholder 2"/>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Dealing with continence problems in school and early year’s settings can be difficult. Traditionally children were expected to be toilet trained before they could start in such provisions. However, toilet training is happening later now than in previous generations and schools report that increasing numbers of children are not toilet trained on admission. </a:t>
            </a:r>
          </a:p>
        </p:txBody>
      </p:sp>
    </p:spTree>
    <p:extLst>
      <p:ext uri="{BB962C8B-B14F-4D97-AF65-F5344CB8AC3E}">
        <p14:creationId xmlns:p14="http://schemas.microsoft.com/office/powerpoint/2010/main" val="18870411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Did you Know? ….</a:t>
            </a:r>
            <a:endParaRPr lang="en-GB" dirty="0"/>
          </a:p>
        </p:txBody>
      </p:sp>
      <p:sp>
        <p:nvSpPr>
          <p:cNvPr id="3" name="Content Placeholder 2"/>
          <p:cNvSpPr>
            <a:spLocks noGrp="1"/>
          </p:cNvSpPr>
          <p:nvPr>
            <p:ph idx="1"/>
          </p:nvPr>
        </p:nvSpPr>
        <p:spPr/>
        <p:txBody>
          <a:bodyPr>
            <a:normAutofit lnSpcReduction="10000"/>
          </a:bodyPr>
          <a:lstStyle/>
          <a:p>
            <a:pPr marL="0" indent="0" algn="ctr">
              <a:buNone/>
            </a:pPr>
            <a:r>
              <a:rPr lang="en-GB" dirty="0" smtClean="0">
                <a:latin typeface="Arial" panose="020B0604020202020204" pitchFamily="34" charset="0"/>
                <a:cs typeface="Arial" panose="020B0604020202020204" pitchFamily="34" charset="0"/>
              </a:rPr>
              <a:t>In the UK an estimated </a:t>
            </a:r>
          </a:p>
          <a:p>
            <a:pPr marL="0" indent="0" algn="ctr">
              <a:buNone/>
            </a:pPr>
            <a:endParaRPr lang="en-GB" dirty="0" smtClean="0">
              <a:latin typeface="Arial" panose="020B0604020202020204" pitchFamily="34" charset="0"/>
              <a:cs typeface="Arial" panose="020B0604020202020204" pitchFamily="34" charset="0"/>
            </a:endParaRPr>
          </a:p>
          <a:p>
            <a:pPr marL="0" indent="0" algn="ctr">
              <a:buNone/>
            </a:pPr>
            <a:r>
              <a:rPr lang="en-GB" b="1" dirty="0" smtClean="0">
                <a:solidFill>
                  <a:srgbClr val="FF0000"/>
                </a:solidFill>
                <a:latin typeface="Arial" panose="020B0604020202020204" pitchFamily="34" charset="0"/>
                <a:cs typeface="Arial" panose="020B0604020202020204" pitchFamily="34" charset="0"/>
              </a:rPr>
              <a:t>900,000</a:t>
            </a:r>
          </a:p>
          <a:p>
            <a:pPr marL="0" indent="0" algn="ctr">
              <a:buNone/>
            </a:pPr>
            <a:r>
              <a:rPr lang="en-GB" dirty="0" smtClean="0">
                <a:latin typeface="Arial" panose="020B0604020202020204" pitchFamily="34" charset="0"/>
                <a:cs typeface="Arial" panose="020B0604020202020204" pitchFamily="34" charset="0"/>
              </a:rPr>
              <a:t> or </a:t>
            </a:r>
          </a:p>
          <a:p>
            <a:pPr marL="0" indent="0" algn="ctr">
              <a:buNone/>
            </a:pPr>
            <a:r>
              <a:rPr lang="en-GB" b="1" dirty="0" smtClean="0">
                <a:solidFill>
                  <a:srgbClr val="FF0000"/>
                </a:solidFill>
                <a:latin typeface="Arial" panose="020B0604020202020204" pitchFamily="34" charset="0"/>
                <a:cs typeface="Arial" panose="020B0604020202020204" pitchFamily="34" charset="0"/>
              </a:rPr>
              <a:t>1 in 12, 5 - 19 year olds </a:t>
            </a:r>
          </a:p>
          <a:p>
            <a:pPr marL="0" indent="0" algn="ctr">
              <a:buNone/>
            </a:pPr>
            <a:endParaRPr lang="en-GB" dirty="0" smtClean="0">
              <a:latin typeface="Arial" panose="020B0604020202020204" pitchFamily="34" charset="0"/>
              <a:cs typeface="Arial" panose="020B0604020202020204" pitchFamily="34" charset="0"/>
            </a:endParaRPr>
          </a:p>
          <a:p>
            <a:pPr marL="0" indent="0" algn="ctr">
              <a:buNone/>
            </a:pPr>
            <a:endParaRPr lang="en-GB" dirty="0">
              <a:latin typeface="Arial" panose="020B0604020202020204" pitchFamily="34" charset="0"/>
              <a:cs typeface="Arial" panose="020B0604020202020204" pitchFamily="34" charset="0"/>
            </a:endParaRPr>
          </a:p>
          <a:p>
            <a:pPr marL="0" indent="0" algn="ctr">
              <a:buNone/>
            </a:pPr>
            <a:r>
              <a:rPr lang="en-GB" dirty="0" smtClean="0">
                <a:latin typeface="Arial" panose="020B0604020202020204" pitchFamily="34" charset="0"/>
                <a:cs typeface="Arial" panose="020B0604020202020204" pitchFamily="34" charset="0"/>
              </a:rPr>
              <a:t>suffer from bowel and bladder conditions such as bedwetting, daytime wetting, constipation and soiling. (ERIC)</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37537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New Milestone</a:t>
            </a:r>
            <a:endParaRPr lang="en-GB" dirty="0"/>
          </a:p>
        </p:txBody>
      </p:sp>
      <p:sp>
        <p:nvSpPr>
          <p:cNvPr id="3" name="Content Placeholder 2"/>
          <p:cNvSpPr>
            <a:spLocks noGrp="1"/>
          </p:cNvSpPr>
          <p:nvPr>
            <p:ph idx="1"/>
          </p:nvPr>
        </p:nvSpPr>
        <p:spPr/>
        <p:txBody>
          <a:bodyPr/>
          <a:lstStyle/>
          <a:p>
            <a:pPr marL="0" indent="0">
              <a:buNone/>
            </a:pPr>
            <a:r>
              <a:rPr lang="en-GB" dirty="0" smtClean="0">
                <a:latin typeface="Arial" panose="020B0604020202020204" pitchFamily="34" charset="0"/>
                <a:cs typeface="Arial" panose="020B0604020202020204" pitchFamily="34" charset="0"/>
              </a:rPr>
              <a:t>Toilet training is like any other milestone in a child’s development</a:t>
            </a:r>
          </a:p>
          <a:p>
            <a:r>
              <a:rPr lang="en-GB" dirty="0" smtClean="0">
                <a:latin typeface="Arial" panose="020B0604020202020204" pitchFamily="34" charset="0"/>
                <a:cs typeface="Arial" panose="020B0604020202020204" pitchFamily="34" charset="0"/>
              </a:rPr>
              <a:t>A child will achieve success when he/she is physically ready</a:t>
            </a:r>
          </a:p>
          <a:p>
            <a:r>
              <a:rPr lang="en-GB" dirty="0" smtClean="0">
                <a:latin typeface="Arial" panose="020B0604020202020204" pitchFamily="34" charset="0"/>
                <a:cs typeface="Arial" panose="020B0604020202020204" pitchFamily="34" charset="0"/>
              </a:rPr>
              <a:t>There should be no pressure to train children unless the time is right</a:t>
            </a:r>
          </a:p>
          <a:p>
            <a:r>
              <a:rPr lang="en-GB" b="1" dirty="0" smtClean="0">
                <a:solidFill>
                  <a:srgbClr val="FF0000"/>
                </a:solidFill>
                <a:latin typeface="Arial" panose="020B0604020202020204" pitchFamily="34" charset="0"/>
                <a:cs typeface="Arial" panose="020B0604020202020204" pitchFamily="34" charset="0"/>
              </a:rPr>
              <a:t>REMEMBER: Every child is different!</a:t>
            </a:r>
          </a:p>
          <a:p>
            <a:endParaRPr lang="en-GB" dirty="0"/>
          </a:p>
        </p:txBody>
      </p:sp>
    </p:spTree>
    <p:extLst>
      <p:ext uri="{BB962C8B-B14F-4D97-AF65-F5344CB8AC3E}">
        <p14:creationId xmlns:p14="http://schemas.microsoft.com/office/powerpoint/2010/main" val="215998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Ages and Stages</a:t>
            </a:r>
            <a:endParaRPr lang="en-GB" dirty="0"/>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By the age of 3yrs, 9 out of 10 children are dry during the day.</a:t>
            </a:r>
          </a:p>
          <a:p>
            <a:r>
              <a:rPr lang="en-GB" dirty="0">
                <a:latin typeface="Arial" panose="020B0604020202020204" pitchFamily="34" charset="0"/>
                <a:cs typeface="Arial" panose="020B0604020202020204" pitchFamily="34" charset="0"/>
              </a:rPr>
              <a:t>By the age of </a:t>
            </a:r>
            <a:r>
              <a:rPr lang="en-GB" dirty="0" smtClean="0">
                <a:latin typeface="Arial" panose="020B0604020202020204" pitchFamily="34" charset="0"/>
                <a:cs typeface="Arial" panose="020B0604020202020204" pitchFamily="34" charset="0"/>
              </a:rPr>
              <a:t>4yrs,</a:t>
            </a:r>
            <a:r>
              <a:rPr lang="en-GB" b="1" dirty="0" smtClean="0">
                <a:solidFill>
                  <a:srgbClr val="FF0000"/>
                </a:solidFill>
                <a:latin typeface="Arial" panose="020B0604020202020204" pitchFamily="34" charset="0"/>
                <a:cs typeface="Arial" panose="020B0604020202020204" pitchFamily="34" charset="0"/>
              </a:rPr>
              <a:t>most</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are reliably dry.</a:t>
            </a:r>
          </a:p>
          <a:p>
            <a:r>
              <a:rPr lang="en-GB" dirty="0">
                <a:latin typeface="Arial" panose="020B0604020202020204" pitchFamily="34" charset="0"/>
                <a:cs typeface="Arial" panose="020B0604020202020204" pitchFamily="34" charset="0"/>
              </a:rPr>
              <a:t>Between 4 and </a:t>
            </a:r>
            <a:r>
              <a:rPr lang="en-GB" dirty="0" smtClean="0">
                <a:latin typeface="Arial" panose="020B0604020202020204" pitchFamily="34" charset="0"/>
                <a:cs typeface="Arial" panose="020B0604020202020204" pitchFamily="34" charset="0"/>
              </a:rPr>
              <a:t>5yrs,</a:t>
            </a:r>
            <a:r>
              <a:rPr lang="en-GB" b="1" dirty="0" smtClean="0">
                <a:solidFill>
                  <a:srgbClr val="FF0000"/>
                </a:solidFill>
                <a:latin typeface="Arial" panose="020B0604020202020204" pitchFamily="34" charset="0"/>
                <a:cs typeface="Arial" panose="020B0604020202020204" pitchFamily="34" charset="0"/>
              </a:rPr>
              <a:t>most</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learn to stay dry at night.</a:t>
            </a:r>
          </a:p>
          <a:p>
            <a:pPr marL="0" indent="0">
              <a:buNone/>
            </a:pPr>
            <a:endParaRPr lang="en-GB" dirty="0" smtClean="0"/>
          </a:p>
          <a:p>
            <a:pPr marL="0" lvl="0" indent="0">
              <a:buClr>
                <a:srgbClr val="0BD0D9"/>
              </a:buClr>
              <a:buNone/>
            </a:pPr>
            <a:r>
              <a:rPr lang="en-GB" sz="2400" dirty="0">
                <a:solidFill>
                  <a:prstClr val="black"/>
                </a:solidFill>
                <a:latin typeface="Arial" panose="020B0604020202020204" pitchFamily="34" charset="0"/>
                <a:cs typeface="Arial" panose="020B0604020202020204" pitchFamily="34" charset="0"/>
              </a:rPr>
              <a:t>However, there are some exceptions, a delay in toilet training can happen for a number of reasons, including </a:t>
            </a:r>
            <a:r>
              <a:rPr lang="en-GB" sz="2400" dirty="0" smtClean="0">
                <a:solidFill>
                  <a:prstClr val="black"/>
                </a:solidFill>
                <a:latin typeface="Arial" panose="020B0604020202020204" pitchFamily="34" charset="0"/>
                <a:cs typeface="Arial" panose="020B0604020202020204" pitchFamily="34" charset="0"/>
              </a:rPr>
              <a:t> bladder or bowel problems</a:t>
            </a:r>
            <a:r>
              <a:rPr lang="en-GB" sz="2400" dirty="0">
                <a:solidFill>
                  <a:prstClr val="black"/>
                </a:solidFill>
                <a:latin typeface="Arial" panose="020B0604020202020204" pitchFamily="34" charset="0"/>
                <a:cs typeface="Arial" panose="020B0604020202020204" pitchFamily="34" charset="0"/>
              </a:rPr>
              <a:t>, processing or sensory disorders, or disability. </a:t>
            </a:r>
          </a:p>
          <a:p>
            <a:endParaRPr lang="en-GB" dirty="0"/>
          </a:p>
        </p:txBody>
      </p:sp>
    </p:spTree>
    <p:extLst>
      <p:ext uri="{BB962C8B-B14F-4D97-AF65-F5344CB8AC3E}">
        <p14:creationId xmlns:p14="http://schemas.microsoft.com/office/powerpoint/2010/main" val="19887505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Recognising The Signs of Readiness</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dirty="0">
                <a:latin typeface="Arial" panose="020B0604020202020204" pitchFamily="34" charset="0"/>
                <a:cs typeface="Arial" panose="020B0604020202020204" pitchFamily="34" charset="0"/>
              </a:rPr>
              <a:t>Choosing the right time is sometimes not that easy. In partnership, work with parents to establish whether a child</a:t>
            </a:r>
            <a:r>
              <a:rPr lang="en-GB" dirty="0" smtClean="0">
                <a:latin typeface="Arial" panose="020B0604020202020204" pitchFamily="34" charset="0"/>
                <a:cs typeface="Arial" panose="020B0604020202020204" pitchFamily="34" charset="0"/>
              </a:rPr>
              <a:t>:</a:t>
            </a:r>
          </a:p>
          <a:p>
            <a:pPr>
              <a:buClr>
                <a:srgbClr val="0BD0D9"/>
              </a:buClr>
            </a:pPr>
            <a:r>
              <a:rPr lang="en-GB" dirty="0">
                <a:latin typeface="Arial" panose="020B0604020202020204" pitchFamily="34" charset="0"/>
                <a:cs typeface="Arial" panose="020B0604020202020204" pitchFamily="34" charset="0"/>
              </a:rPr>
              <a:t>Has </a:t>
            </a:r>
            <a:r>
              <a:rPr lang="en-GB" dirty="0" smtClean="0">
                <a:latin typeface="Arial" panose="020B0604020202020204" pitchFamily="34" charset="0"/>
                <a:cs typeface="Arial" panose="020B0604020202020204" pitchFamily="34" charset="0"/>
              </a:rPr>
              <a:t>a good level of understanding and the </a:t>
            </a:r>
            <a:r>
              <a:rPr lang="en-GB" dirty="0">
                <a:latin typeface="Arial" panose="020B0604020202020204" pitchFamily="34" charset="0"/>
                <a:cs typeface="Arial" panose="020B0604020202020204" pitchFamily="34" charset="0"/>
              </a:rPr>
              <a:t>ability to follow instruction and communicate</a:t>
            </a:r>
          </a:p>
          <a:p>
            <a:pPr lvl="0">
              <a:buClr>
                <a:srgbClr val="0BD0D9"/>
              </a:buClr>
            </a:pPr>
            <a:r>
              <a:rPr lang="en-GB" dirty="0" smtClean="0">
                <a:solidFill>
                  <a:prstClr val="black"/>
                </a:solidFill>
                <a:latin typeface="Arial" panose="020B0604020202020204" pitchFamily="34" charset="0"/>
                <a:cs typeface="Arial" panose="020B0604020202020204" pitchFamily="34" charset="0"/>
              </a:rPr>
              <a:t>Has </a:t>
            </a:r>
            <a:r>
              <a:rPr lang="en-GB" dirty="0">
                <a:solidFill>
                  <a:prstClr val="black"/>
                </a:solidFill>
                <a:latin typeface="Arial" panose="020B0604020202020204" pitchFamily="34" charset="0"/>
                <a:cs typeface="Arial" panose="020B0604020202020204" pitchFamily="34" charset="0"/>
              </a:rPr>
              <a:t>an ability to sit on the </a:t>
            </a:r>
            <a:r>
              <a:rPr lang="en-GB" dirty="0" smtClean="0">
                <a:solidFill>
                  <a:prstClr val="black"/>
                </a:solidFill>
                <a:latin typeface="Arial" panose="020B0604020202020204" pitchFamily="34" charset="0"/>
                <a:cs typeface="Arial" panose="020B0604020202020204" pitchFamily="34" charset="0"/>
              </a:rPr>
              <a:t>potty/toilet</a:t>
            </a:r>
            <a:endParaRPr lang="en-GB" dirty="0">
              <a:solidFill>
                <a:prstClr val="black"/>
              </a:solidFill>
              <a:latin typeface="Arial" panose="020B0604020202020204" pitchFamily="34" charset="0"/>
              <a:cs typeface="Arial" panose="020B0604020202020204" pitchFamily="34" charset="0"/>
            </a:endParaRPr>
          </a:p>
          <a:p>
            <a:pPr lvl="0">
              <a:buClr>
                <a:srgbClr val="0BD0D9"/>
              </a:buClr>
            </a:pPr>
            <a:r>
              <a:rPr lang="en-GB" dirty="0">
                <a:solidFill>
                  <a:prstClr val="black"/>
                </a:solidFill>
                <a:latin typeface="Arial" panose="020B0604020202020204" pitchFamily="34" charset="0"/>
                <a:cs typeface="Arial" panose="020B0604020202020204" pitchFamily="34" charset="0"/>
              </a:rPr>
              <a:t>Has an awareness of being wet or </a:t>
            </a:r>
            <a:r>
              <a:rPr lang="en-GB" dirty="0" smtClean="0">
                <a:solidFill>
                  <a:prstClr val="black"/>
                </a:solidFill>
                <a:latin typeface="Arial" panose="020B0604020202020204" pitchFamily="34" charset="0"/>
                <a:cs typeface="Arial" panose="020B0604020202020204" pitchFamily="34" charset="0"/>
              </a:rPr>
              <a:t>dirty</a:t>
            </a:r>
          </a:p>
          <a:p>
            <a:pPr>
              <a:buClr>
                <a:srgbClr val="0BD0D9"/>
              </a:buClr>
            </a:pPr>
            <a:r>
              <a:rPr lang="en-GB" dirty="0">
                <a:solidFill>
                  <a:prstClr val="black"/>
                </a:solidFill>
                <a:latin typeface="Arial" panose="020B0604020202020204" pitchFamily="34" charset="0"/>
                <a:cs typeface="Arial" panose="020B0604020202020204" pitchFamily="34" charset="0"/>
              </a:rPr>
              <a:t>Has no signs of </a:t>
            </a:r>
            <a:r>
              <a:rPr lang="en-GB" dirty="0" smtClean="0">
                <a:solidFill>
                  <a:prstClr val="black"/>
                </a:solidFill>
                <a:latin typeface="Arial" panose="020B0604020202020204" pitchFamily="34" charset="0"/>
                <a:cs typeface="Arial" panose="020B0604020202020204" pitchFamily="34" charset="0"/>
              </a:rPr>
              <a:t>constipation</a:t>
            </a:r>
            <a:endParaRPr lang="en-GB" dirty="0">
              <a:solidFill>
                <a:prstClr val="black"/>
              </a:solidFill>
              <a:latin typeface="Arial" panose="020B0604020202020204" pitchFamily="34" charset="0"/>
              <a:cs typeface="Arial" panose="020B0604020202020204" pitchFamily="34" charset="0"/>
            </a:endParaRPr>
          </a:p>
          <a:p>
            <a:pPr lvl="0">
              <a:buClr>
                <a:srgbClr val="0BD0D9"/>
              </a:buClr>
            </a:pPr>
            <a:r>
              <a:rPr lang="en-GB" dirty="0" smtClean="0">
                <a:solidFill>
                  <a:prstClr val="black"/>
                </a:solidFill>
                <a:latin typeface="Arial" panose="020B0604020202020204" pitchFamily="34" charset="0"/>
                <a:cs typeface="Arial" panose="020B0604020202020204" pitchFamily="34" charset="0"/>
              </a:rPr>
              <a:t>Can indicate when </a:t>
            </a:r>
            <a:r>
              <a:rPr lang="en-GB" dirty="0">
                <a:solidFill>
                  <a:prstClr val="black"/>
                </a:solidFill>
                <a:latin typeface="Arial" panose="020B0604020202020204" pitchFamily="34" charset="0"/>
                <a:cs typeface="Arial" panose="020B0604020202020204" pitchFamily="34" charset="0"/>
              </a:rPr>
              <a:t>needing a wee</a:t>
            </a:r>
          </a:p>
          <a:p>
            <a:pPr>
              <a:buClr>
                <a:srgbClr val="0BD0D9"/>
              </a:buClr>
            </a:pPr>
            <a:endParaRPr lang="en-GB" dirty="0">
              <a:solidFill>
                <a:prstClr val="black"/>
              </a:solidFill>
              <a:latin typeface="Arial" panose="020B0604020202020204" pitchFamily="34" charset="0"/>
              <a:cs typeface="Arial" panose="020B0604020202020204" pitchFamily="34" charset="0"/>
            </a:endParaRPr>
          </a:p>
          <a:p>
            <a:pPr marL="0" indent="0" algn="ctr">
              <a:buClr>
                <a:srgbClr val="0BD0D9"/>
              </a:buClr>
              <a:buNone/>
            </a:pPr>
            <a:r>
              <a:rPr lang="en-GB" b="1" dirty="0" smtClean="0">
                <a:solidFill>
                  <a:srgbClr val="FF0000"/>
                </a:solidFill>
                <a:latin typeface="Arial" panose="020B0604020202020204" pitchFamily="34" charset="0"/>
                <a:cs typeface="Arial" panose="020B0604020202020204" pitchFamily="34" charset="0"/>
              </a:rPr>
              <a:t>The </a:t>
            </a:r>
            <a:r>
              <a:rPr lang="en-GB" b="1" dirty="0">
                <a:solidFill>
                  <a:srgbClr val="FF0000"/>
                </a:solidFill>
                <a:latin typeface="Arial" panose="020B0604020202020204" pitchFamily="34" charset="0"/>
                <a:cs typeface="Arial" panose="020B0604020202020204" pitchFamily="34" charset="0"/>
              </a:rPr>
              <a:t>gap between wetting </a:t>
            </a:r>
            <a:r>
              <a:rPr lang="en-GB" b="1" dirty="0" smtClean="0">
                <a:solidFill>
                  <a:srgbClr val="FF0000"/>
                </a:solidFill>
                <a:latin typeface="Arial" panose="020B0604020202020204" pitchFamily="34" charset="0"/>
                <a:cs typeface="Arial" panose="020B0604020202020204" pitchFamily="34" charset="0"/>
              </a:rPr>
              <a:t>is </a:t>
            </a:r>
            <a:r>
              <a:rPr lang="en-GB" b="1" dirty="0">
                <a:solidFill>
                  <a:srgbClr val="FF0000"/>
                </a:solidFill>
                <a:latin typeface="Arial" panose="020B0604020202020204" pitchFamily="34" charset="0"/>
                <a:cs typeface="Arial" panose="020B0604020202020204" pitchFamily="34" charset="0"/>
              </a:rPr>
              <a:t>at least </a:t>
            </a:r>
            <a:r>
              <a:rPr lang="en-GB" b="1" dirty="0" smtClean="0">
                <a:solidFill>
                  <a:srgbClr val="FF0000"/>
                </a:solidFill>
                <a:latin typeface="Arial" panose="020B0604020202020204" pitchFamily="34" charset="0"/>
                <a:cs typeface="Arial" panose="020B0604020202020204" pitchFamily="34" charset="0"/>
              </a:rPr>
              <a:t>1 - 1 ½  </a:t>
            </a:r>
            <a:r>
              <a:rPr lang="en-GB" b="1" dirty="0" err="1" smtClean="0">
                <a:solidFill>
                  <a:srgbClr val="FF0000"/>
                </a:solidFill>
                <a:latin typeface="Arial" panose="020B0604020202020204" pitchFamily="34" charset="0"/>
                <a:cs typeface="Arial" panose="020B0604020202020204" pitchFamily="34" charset="0"/>
              </a:rPr>
              <a:t>hrs</a:t>
            </a:r>
            <a:endParaRPr lang="en-GB" b="1" dirty="0" smtClean="0">
              <a:solidFill>
                <a:srgbClr val="FF0000"/>
              </a:solidFill>
              <a:latin typeface="Arial" panose="020B0604020202020204" pitchFamily="34" charset="0"/>
              <a:cs typeface="Arial" panose="020B0604020202020204" pitchFamily="34" charset="0"/>
            </a:endParaRPr>
          </a:p>
          <a:p>
            <a:pPr marL="0" indent="0">
              <a:buNone/>
            </a:pPr>
            <a:endParaRPr lang="en-GB" dirty="0" smtClean="0"/>
          </a:p>
        </p:txBody>
      </p:sp>
    </p:spTree>
    <p:extLst>
      <p:ext uri="{BB962C8B-B14F-4D97-AF65-F5344CB8AC3E}">
        <p14:creationId xmlns:p14="http://schemas.microsoft.com/office/powerpoint/2010/main" val="26083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Healthy Bladder and Bowels</a:t>
            </a:r>
            <a:endParaRPr lang="en-GB" dirty="0"/>
          </a:p>
        </p:txBody>
      </p:sp>
      <p:sp>
        <p:nvSpPr>
          <p:cNvPr id="5" name="Content Placeholder 4"/>
          <p:cNvSpPr>
            <a:spLocks noGrp="1"/>
          </p:cNvSpPr>
          <p:nvPr>
            <p:ph sz="quarter" idx="2"/>
          </p:nvPr>
        </p:nvSpPr>
        <p:spPr/>
        <p:txBody>
          <a:bodyPr/>
          <a:lstStyle/>
          <a:p>
            <a:pPr marL="0" indent="0">
              <a:buNone/>
            </a:pPr>
            <a:endParaRPr lang="en-GB" dirty="0"/>
          </a:p>
        </p:txBody>
      </p:sp>
      <p:sp>
        <p:nvSpPr>
          <p:cNvPr id="7" name="Content Placeholder 6"/>
          <p:cNvSpPr>
            <a:spLocks noGrp="1"/>
          </p:cNvSpPr>
          <p:nvPr>
            <p:ph sz="quarter" idx="4"/>
          </p:nvPr>
        </p:nvSpPr>
        <p:spPr/>
        <p:txBody>
          <a:bodyPr>
            <a:normAutofit/>
          </a:bodyPr>
          <a:lstStyle/>
          <a:p>
            <a:pPr marL="0" indent="0">
              <a:buNone/>
            </a:pPr>
            <a:endParaRPr lang="en-GB" sz="8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2996952"/>
            <a:ext cx="2885306" cy="2746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2655857"/>
            <a:ext cx="295275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03431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Healthy Bladder and Bowels</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sz="2800" dirty="0" smtClean="0">
                <a:latin typeface="Arial" panose="020B0604020202020204" pitchFamily="34" charset="0"/>
                <a:cs typeface="Arial" panose="020B0604020202020204" pitchFamily="34" charset="0"/>
              </a:rPr>
              <a:t>What do we mean? </a:t>
            </a:r>
          </a:p>
          <a:p>
            <a:pPr marL="0" indent="0">
              <a:buNone/>
            </a:pPr>
            <a:r>
              <a:rPr lang="en-GB" sz="2800" dirty="0" smtClean="0">
                <a:latin typeface="Arial" panose="020B0604020202020204" pitchFamily="34" charset="0"/>
                <a:cs typeface="Arial" panose="020B0604020202020204" pitchFamily="34" charset="0"/>
              </a:rPr>
              <a:t>For toilet </a:t>
            </a:r>
            <a:r>
              <a:rPr lang="en-GB" sz="2800" dirty="0">
                <a:latin typeface="Arial" panose="020B0604020202020204" pitchFamily="34" charset="0"/>
                <a:cs typeface="Arial" panose="020B0604020202020204" pitchFamily="34" charset="0"/>
              </a:rPr>
              <a:t>training to be successful it is important that you </a:t>
            </a:r>
            <a:r>
              <a:rPr lang="en-GB" sz="2800" dirty="0" smtClean="0">
                <a:latin typeface="Arial" panose="020B0604020202020204" pitchFamily="34" charset="0"/>
                <a:cs typeface="Arial" panose="020B0604020202020204" pitchFamily="34" charset="0"/>
              </a:rPr>
              <a:t>check with parents to </a:t>
            </a:r>
            <a:r>
              <a:rPr lang="en-GB" sz="2800" dirty="0">
                <a:latin typeface="Arial" panose="020B0604020202020204" pitchFamily="34" charset="0"/>
                <a:cs typeface="Arial" panose="020B0604020202020204" pitchFamily="34" charset="0"/>
              </a:rPr>
              <a:t>establish whether </a:t>
            </a:r>
            <a:r>
              <a:rPr lang="en-GB" sz="2800" dirty="0" smtClean="0">
                <a:latin typeface="Arial" panose="020B0604020202020204" pitchFamily="34" charset="0"/>
                <a:cs typeface="Arial" panose="020B0604020202020204" pitchFamily="34" charset="0"/>
              </a:rPr>
              <a:t>the child has </a:t>
            </a:r>
            <a:r>
              <a:rPr lang="en-GB" sz="2800" dirty="0">
                <a:latin typeface="Arial" panose="020B0604020202020204" pitchFamily="34" charset="0"/>
                <a:cs typeface="Arial" panose="020B0604020202020204" pitchFamily="34" charset="0"/>
              </a:rPr>
              <a:t>a healthy bladder and bowel</a:t>
            </a:r>
            <a:r>
              <a:rPr lang="en-GB" sz="2800" dirty="0" smtClean="0">
                <a:latin typeface="Arial" panose="020B0604020202020204" pitchFamily="34" charset="0"/>
                <a:cs typeface="Arial" panose="020B0604020202020204" pitchFamily="34" charset="0"/>
              </a:rPr>
              <a:t>:</a:t>
            </a:r>
          </a:p>
          <a:p>
            <a:pPr marL="0" indent="0">
              <a:buNone/>
            </a:pPr>
            <a:r>
              <a:rPr lang="en-GB" sz="2800" dirty="0" smtClean="0">
                <a:latin typeface="Arial" panose="020B0604020202020204" pitchFamily="34" charset="0"/>
                <a:cs typeface="Arial" panose="020B0604020202020204" pitchFamily="34" charset="0"/>
              </a:rPr>
              <a:t>Things to check:</a:t>
            </a:r>
            <a:endParaRPr lang="en-GB" sz="2800" dirty="0">
              <a:latin typeface="Arial" panose="020B0604020202020204" pitchFamily="34" charset="0"/>
              <a:cs typeface="Arial" panose="020B0604020202020204" pitchFamily="34" charset="0"/>
            </a:endParaRPr>
          </a:p>
          <a:p>
            <a:pPr>
              <a:buFont typeface="Arial" pitchFamily="34" charset="0"/>
              <a:buChar char="•"/>
            </a:pPr>
            <a:r>
              <a:rPr lang="en-GB" sz="2800" dirty="0">
                <a:latin typeface="Arial" panose="020B0604020202020204" pitchFamily="34" charset="0"/>
                <a:cs typeface="Arial" panose="020B0604020202020204" pitchFamily="34" charset="0"/>
              </a:rPr>
              <a:t>Can </a:t>
            </a:r>
            <a:r>
              <a:rPr lang="en-GB" sz="2800" dirty="0" smtClean="0">
                <a:latin typeface="Arial" panose="020B0604020202020204" pitchFamily="34" charset="0"/>
                <a:cs typeface="Arial" panose="020B0604020202020204" pitchFamily="34" charset="0"/>
              </a:rPr>
              <a:t>the </a:t>
            </a:r>
            <a:r>
              <a:rPr lang="en-GB" sz="2800" dirty="0">
                <a:latin typeface="Arial" panose="020B0604020202020204" pitchFamily="34" charset="0"/>
                <a:cs typeface="Arial" panose="020B0604020202020204" pitchFamily="34" charset="0"/>
              </a:rPr>
              <a:t>child wee and poo without pain?</a:t>
            </a:r>
          </a:p>
          <a:p>
            <a:pPr>
              <a:buFont typeface="Arial" pitchFamily="34" charset="0"/>
              <a:buChar char="•"/>
            </a:pPr>
            <a:r>
              <a:rPr lang="en-GB" sz="2800" dirty="0">
                <a:latin typeface="Arial" panose="020B0604020202020204" pitchFamily="34" charset="0"/>
                <a:cs typeface="Arial" panose="020B0604020202020204" pitchFamily="34" charset="0"/>
              </a:rPr>
              <a:t>Can </a:t>
            </a:r>
            <a:r>
              <a:rPr lang="en-GB" sz="2800" dirty="0" smtClean="0">
                <a:latin typeface="Arial" panose="020B0604020202020204" pitchFamily="34" charset="0"/>
                <a:cs typeface="Arial" panose="020B0604020202020204" pitchFamily="34" charset="0"/>
              </a:rPr>
              <a:t>the </a:t>
            </a:r>
            <a:r>
              <a:rPr lang="en-GB" sz="2800" dirty="0">
                <a:latin typeface="Arial" panose="020B0604020202020204" pitchFamily="34" charset="0"/>
                <a:cs typeface="Arial" panose="020B0604020202020204" pitchFamily="34" charset="0"/>
              </a:rPr>
              <a:t>child stay dry for at least an hour </a:t>
            </a:r>
            <a:r>
              <a:rPr lang="en-GB" sz="2800" dirty="0" smtClean="0">
                <a:latin typeface="Arial" panose="020B0604020202020204" pitchFamily="34" charset="0"/>
                <a:cs typeface="Arial" panose="020B0604020202020204" pitchFamily="34" charset="0"/>
              </a:rPr>
              <a:t>and a half between </a:t>
            </a:r>
            <a:r>
              <a:rPr lang="en-GB" sz="2800" dirty="0" err="1" smtClean="0">
                <a:latin typeface="Arial" panose="020B0604020202020204" pitchFamily="34" charset="0"/>
                <a:cs typeface="Arial" panose="020B0604020202020204" pitchFamily="34" charset="0"/>
              </a:rPr>
              <a:t>wees</a:t>
            </a:r>
            <a:r>
              <a:rPr lang="en-GB" sz="2800" dirty="0" smtClean="0">
                <a:latin typeface="Arial" panose="020B0604020202020204" pitchFamily="34" charset="0"/>
                <a:cs typeface="Arial" panose="020B0604020202020204" pitchFamily="34" charset="0"/>
              </a:rPr>
              <a:t>?</a:t>
            </a:r>
            <a:endParaRPr lang="en-GB" sz="2800" dirty="0">
              <a:latin typeface="Arial" panose="020B0604020202020204" pitchFamily="34" charset="0"/>
              <a:cs typeface="Arial" panose="020B0604020202020204" pitchFamily="34" charset="0"/>
            </a:endParaRPr>
          </a:p>
          <a:p>
            <a:pPr>
              <a:buFont typeface="Arial" pitchFamily="34" charset="0"/>
              <a:buChar char="•"/>
            </a:pPr>
            <a:r>
              <a:rPr lang="en-GB" sz="2800" dirty="0" smtClean="0">
                <a:latin typeface="Arial" panose="020B0604020202020204" pitchFamily="34" charset="0"/>
                <a:cs typeface="Arial" panose="020B0604020202020204" pitchFamily="34" charset="0"/>
              </a:rPr>
              <a:t>Can the </a:t>
            </a:r>
            <a:r>
              <a:rPr lang="en-GB" sz="2800" dirty="0">
                <a:latin typeface="Arial" panose="020B0604020202020204" pitchFamily="34" charset="0"/>
                <a:cs typeface="Arial" panose="020B0604020202020204" pitchFamily="34" charset="0"/>
              </a:rPr>
              <a:t>child pass soft </a:t>
            </a:r>
            <a:r>
              <a:rPr lang="en-GB" sz="2800" dirty="0" err="1">
                <a:latin typeface="Arial" panose="020B0604020202020204" pitchFamily="34" charset="0"/>
                <a:cs typeface="Arial" panose="020B0604020202020204" pitchFamily="34" charset="0"/>
              </a:rPr>
              <a:t>poos</a:t>
            </a:r>
            <a:r>
              <a:rPr lang="en-GB" sz="2800" dirty="0">
                <a:latin typeface="Arial" panose="020B0604020202020204" pitchFamily="34" charset="0"/>
                <a:cs typeface="Arial" panose="020B0604020202020204" pitchFamily="34" charset="0"/>
              </a:rPr>
              <a:t> at least 4 times in one week?</a:t>
            </a:r>
          </a:p>
          <a:p>
            <a:pPr>
              <a:buFont typeface="Arial" pitchFamily="34" charset="0"/>
              <a:buChar char="•"/>
            </a:pPr>
            <a:r>
              <a:rPr lang="en-GB" sz="2800" dirty="0">
                <a:latin typeface="Arial" panose="020B0604020202020204" pitchFamily="34" charset="0"/>
                <a:cs typeface="Arial" panose="020B0604020202020204" pitchFamily="34" charset="0"/>
              </a:rPr>
              <a:t>Does </a:t>
            </a:r>
            <a:r>
              <a:rPr lang="en-GB" sz="2800" dirty="0" smtClean="0">
                <a:latin typeface="Arial" panose="020B0604020202020204" pitchFamily="34" charset="0"/>
                <a:cs typeface="Arial" panose="020B0604020202020204" pitchFamily="34" charset="0"/>
              </a:rPr>
              <a:t>the </a:t>
            </a:r>
            <a:r>
              <a:rPr lang="en-GB" sz="2800" dirty="0">
                <a:latin typeface="Arial" panose="020B0604020202020204" pitchFamily="34" charset="0"/>
                <a:cs typeface="Arial" panose="020B0604020202020204" pitchFamily="34" charset="0"/>
              </a:rPr>
              <a:t>child consume sufficient drinks </a:t>
            </a:r>
            <a:r>
              <a:rPr lang="en-GB" sz="2800" dirty="0" smtClean="0">
                <a:latin typeface="Arial" panose="020B0604020202020204" pitchFamily="34" charset="0"/>
                <a:cs typeface="Arial" panose="020B0604020202020204" pitchFamily="34" charset="0"/>
              </a:rPr>
              <a:t>daily - </a:t>
            </a:r>
            <a:r>
              <a:rPr lang="en-GB" sz="2800" dirty="0">
                <a:latin typeface="Arial" panose="020B0604020202020204" pitchFamily="34" charset="0"/>
                <a:cs typeface="Arial" panose="020B0604020202020204" pitchFamily="34" charset="0"/>
              </a:rPr>
              <a:t>at least 6-8 cups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07740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a Healthy Bowel Works</a:t>
            </a:r>
            <a:endParaRPr lang="en-GB" dirty="0"/>
          </a:p>
        </p:txBody>
      </p:sp>
      <p:sp>
        <p:nvSpPr>
          <p:cNvPr id="3" name="Content Placeholder 2"/>
          <p:cNvSpPr>
            <a:spLocks noGrp="1"/>
          </p:cNvSpPr>
          <p:nvPr>
            <p:ph sz="half" idx="1"/>
          </p:nvPr>
        </p:nvSpPr>
        <p:spPr/>
        <p:txBody>
          <a:bodyPr/>
          <a:lstStyle/>
          <a:p>
            <a:r>
              <a:rPr lang="en-GB" dirty="0" smtClean="0"/>
              <a:t>The Poo factory!</a:t>
            </a:r>
          </a:p>
          <a:p>
            <a:endParaRPr lang="en-GB" dirty="0" smtClean="0"/>
          </a:p>
          <a:p>
            <a:endParaRPr lang="en-GB" dirty="0"/>
          </a:p>
        </p:txBody>
      </p:sp>
      <p:sp>
        <p:nvSpPr>
          <p:cNvPr id="4" name="Content Placeholder 3"/>
          <p:cNvSpPr>
            <a:spLocks noGrp="1"/>
          </p:cNvSpPr>
          <p:nvPr>
            <p:ph sz="half" idx="2"/>
          </p:nvPr>
        </p:nvSpPr>
        <p:spPr/>
        <p:txBody>
          <a:bodyPr>
            <a:normAutofit/>
          </a:bodyPr>
          <a:lstStyle/>
          <a:p>
            <a:r>
              <a:rPr lang="en-GB" sz="1600" dirty="0" smtClean="0">
                <a:latin typeface="Arial" panose="020B0604020202020204" pitchFamily="34" charset="0"/>
                <a:cs typeface="Arial" panose="020B0604020202020204" pitchFamily="34" charset="0"/>
              </a:rPr>
              <a:t>Once eaten and chewed food enters the </a:t>
            </a:r>
            <a:r>
              <a:rPr lang="en-GB" sz="1600" b="1" dirty="0">
                <a:solidFill>
                  <a:srgbClr val="FF0000"/>
                </a:solidFill>
                <a:latin typeface="Arial" panose="020B0604020202020204" pitchFamily="34" charset="0"/>
                <a:cs typeface="Arial" panose="020B0604020202020204" pitchFamily="34" charset="0"/>
              </a:rPr>
              <a:t>S</a:t>
            </a:r>
            <a:r>
              <a:rPr lang="en-GB" sz="1600" b="1" dirty="0" smtClean="0">
                <a:solidFill>
                  <a:srgbClr val="FF0000"/>
                </a:solidFill>
                <a:latin typeface="Arial" panose="020B0604020202020204" pitchFamily="34" charset="0"/>
                <a:cs typeface="Arial" panose="020B0604020202020204" pitchFamily="34" charset="0"/>
              </a:rPr>
              <a:t>tomach</a:t>
            </a:r>
          </a:p>
          <a:p>
            <a:r>
              <a:rPr lang="en-GB" sz="1600" dirty="0" smtClean="0">
                <a:latin typeface="Arial" panose="020B0604020202020204" pitchFamily="34" charset="0"/>
                <a:cs typeface="Arial" panose="020B0604020202020204" pitchFamily="34" charset="0"/>
              </a:rPr>
              <a:t>The food then travel to the </a:t>
            </a:r>
            <a:r>
              <a:rPr lang="en-GB" sz="1600" b="1" dirty="0" smtClean="0">
                <a:solidFill>
                  <a:srgbClr val="FF0000"/>
                </a:solidFill>
                <a:latin typeface="Arial" panose="020B0604020202020204" pitchFamily="34" charset="0"/>
                <a:cs typeface="Arial" panose="020B0604020202020204" pitchFamily="34" charset="0"/>
              </a:rPr>
              <a:t>Small Intestine </a:t>
            </a:r>
            <a:r>
              <a:rPr lang="en-GB" sz="1600" dirty="0" smtClean="0">
                <a:latin typeface="Arial" panose="020B0604020202020204" pitchFamily="34" charset="0"/>
                <a:cs typeface="Arial" panose="020B0604020202020204" pitchFamily="34" charset="0"/>
              </a:rPr>
              <a:t>where the healthy nutrients re route to the rest of the body</a:t>
            </a:r>
          </a:p>
          <a:p>
            <a:r>
              <a:rPr lang="en-GB" sz="1600" dirty="0" smtClean="0">
                <a:latin typeface="Arial" panose="020B0604020202020204" pitchFamily="34" charset="0"/>
                <a:cs typeface="Arial" panose="020B0604020202020204" pitchFamily="34" charset="0"/>
              </a:rPr>
              <a:t>The remains travel to the </a:t>
            </a:r>
            <a:r>
              <a:rPr lang="en-GB" sz="1600" b="1" dirty="0" smtClean="0">
                <a:solidFill>
                  <a:srgbClr val="FF0000"/>
                </a:solidFill>
                <a:latin typeface="Arial" panose="020B0604020202020204" pitchFamily="34" charset="0"/>
                <a:cs typeface="Arial" panose="020B0604020202020204" pitchFamily="34" charset="0"/>
              </a:rPr>
              <a:t>Large Intestine </a:t>
            </a:r>
            <a:r>
              <a:rPr lang="en-GB" sz="1600" dirty="0" smtClean="0">
                <a:latin typeface="Arial" panose="020B0604020202020204" pitchFamily="34" charset="0"/>
                <a:cs typeface="Arial" panose="020B0604020202020204" pitchFamily="34" charset="0"/>
              </a:rPr>
              <a:t>where strong muscles help the poo to travel along, the body soaks up the water content turning the poo into a smooth sausage shape.</a:t>
            </a:r>
          </a:p>
          <a:p>
            <a:r>
              <a:rPr lang="en-GB" sz="1600" dirty="0" smtClean="0">
                <a:latin typeface="Arial" panose="020B0604020202020204" pitchFamily="34" charset="0"/>
                <a:cs typeface="Arial" panose="020B0604020202020204" pitchFamily="34" charset="0"/>
              </a:rPr>
              <a:t>The poo reaches the </a:t>
            </a:r>
            <a:r>
              <a:rPr lang="en-GB" sz="1600" b="1" dirty="0" smtClean="0">
                <a:solidFill>
                  <a:srgbClr val="FF0000"/>
                </a:solidFill>
                <a:latin typeface="Arial" panose="020B0604020202020204" pitchFamily="34" charset="0"/>
                <a:cs typeface="Arial" panose="020B0604020202020204" pitchFamily="34" charset="0"/>
              </a:rPr>
              <a:t>Bottom</a:t>
            </a:r>
            <a:r>
              <a:rPr lang="en-GB" sz="1600" dirty="0" smtClean="0">
                <a:latin typeface="Arial" panose="020B0604020202020204" pitchFamily="34" charset="0"/>
                <a:cs typeface="Arial" panose="020B0604020202020204" pitchFamily="34" charset="0"/>
              </a:rPr>
              <a:t>, sending a signal to the brain to alert us that we need to visit the toilet to pass a poo.</a:t>
            </a:r>
            <a:endParaRPr lang="en-GB" sz="1600" dirty="0">
              <a:latin typeface="Arial" panose="020B0604020202020204" pitchFamily="34" charset="0"/>
              <a:cs typeface="Arial" panose="020B060402020202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492896"/>
            <a:ext cx="2951163"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8602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GB" dirty="0" smtClean="0"/>
              <a:t>How a Healthy Bladder Works</a:t>
            </a:r>
            <a:endParaRPr lang="en-GB" dirty="0"/>
          </a:p>
        </p:txBody>
      </p:sp>
      <p:sp>
        <p:nvSpPr>
          <p:cNvPr id="14" name="Content Placeholder 13"/>
          <p:cNvSpPr>
            <a:spLocks noGrp="1"/>
          </p:cNvSpPr>
          <p:nvPr>
            <p:ph sz="half" idx="1"/>
          </p:nvPr>
        </p:nvSpPr>
        <p:spPr/>
        <p:txBody>
          <a:bodyPr>
            <a:normAutofit/>
          </a:bodyPr>
          <a:lstStyle/>
          <a:p>
            <a:r>
              <a:rPr lang="en-GB" dirty="0" smtClean="0"/>
              <a:t>The Wee Factory!</a:t>
            </a:r>
            <a:endParaRPr lang="en-GB" dirty="0"/>
          </a:p>
        </p:txBody>
      </p:sp>
      <p:sp>
        <p:nvSpPr>
          <p:cNvPr id="11" name="Content Placeholder 10"/>
          <p:cNvSpPr>
            <a:spLocks noGrp="1"/>
          </p:cNvSpPr>
          <p:nvPr>
            <p:ph sz="half" idx="2"/>
          </p:nvPr>
        </p:nvSpPr>
        <p:spPr/>
        <p:txBody>
          <a:bodyPr>
            <a:normAutofit/>
          </a:bodyPr>
          <a:lstStyle/>
          <a:p>
            <a:r>
              <a:rPr lang="en-GB" sz="1600" dirty="0" smtClean="0">
                <a:latin typeface="Arial" panose="020B0604020202020204" pitchFamily="34" charset="0"/>
                <a:cs typeface="Arial" panose="020B0604020202020204" pitchFamily="34" charset="0"/>
              </a:rPr>
              <a:t>Like the body makes a poo after you eat/drink, it also soaks up </a:t>
            </a:r>
            <a:r>
              <a:rPr lang="en-GB" sz="1600" dirty="0">
                <a:latin typeface="Arial" panose="020B0604020202020204" pitchFamily="34" charset="0"/>
                <a:cs typeface="Arial" panose="020B0604020202020204" pitchFamily="34" charset="0"/>
              </a:rPr>
              <a:t>the water </a:t>
            </a:r>
            <a:r>
              <a:rPr lang="en-GB" sz="1600" dirty="0" smtClean="0">
                <a:latin typeface="Arial" panose="020B0604020202020204" pitchFamily="34" charset="0"/>
                <a:cs typeface="Arial" panose="020B0604020202020204" pitchFamily="34" charset="0"/>
              </a:rPr>
              <a:t>and enters the bloodstream.</a:t>
            </a:r>
          </a:p>
          <a:p>
            <a:r>
              <a:rPr lang="en-GB" sz="1600" dirty="0" smtClean="0">
                <a:latin typeface="Arial" panose="020B0604020202020204" pitchFamily="34" charset="0"/>
                <a:cs typeface="Arial" panose="020B0604020202020204" pitchFamily="34" charset="0"/>
              </a:rPr>
              <a:t>Blood pumps through the </a:t>
            </a:r>
            <a:r>
              <a:rPr lang="en-GB" sz="1600" b="1" dirty="0" smtClean="0">
                <a:solidFill>
                  <a:srgbClr val="FF0000"/>
                </a:solidFill>
                <a:latin typeface="Arial" panose="020B0604020202020204" pitchFamily="34" charset="0"/>
                <a:cs typeface="Arial" panose="020B0604020202020204" pitchFamily="34" charset="0"/>
              </a:rPr>
              <a:t>Kidneys</a:t>
            </a:r>
            <a:r>
              <a:rPr lang="en-GB" sz="1600" dirty="0" smtClean="0">
                <a:latin typeface="Arial" panose="020B0604020202020204" pitchFamily="34" charset="0"/>
                <a:cs typeface="Arial" panose="020B0604020202020204" pitchFamily="34" charset="0"/>
              </a:rPr>
              <a:t> which filters out what it doesn’t need – wee.</a:t>
            </a:r>
          </a:p>
          <a:p>
            <a:r>
              <a:rPr lang="en-GB" sz="1600" dirty="0" smtClean="0">
                <a:latin typeface="Arial" panose="020B0604020202020204" pitchFamily="34" charset="0"/>
                <a:cs typeface="Arial" panose="020B0604020202020204" pitchFamily="34" charset="0"/>
              </a:rPr>
              <a:t>Wee travels down the </a:t>
            </a:r>
            <a:r>
              <a:rPr lang="en-GB" sz="1600" b="1" dirty="0" smtClean="0">
                <a:solidFill>
                  <a:srgbClr val="FF0000"/>
                </a:solidFill>
                <a:latin typeface="Arial" panose="020B0604020202020204" pitchFamily="34" charset="0"/>
                <a:cs typeface="Arial" panose="020B0604020202020204" pitchFamily="34" charset="0"/>
              </a:rPr>
              <a:t>Ureters</a:t>
            </a:r>
            <a:r>
              <a:rPr lang="en-GB" sz="1600" dirty="0" smtClean="0">
                <a:latin typeface="Arial" panose="020B0604020202020204" pitchFamily="34" charset="0"/>
                <a:cs typeface="Arial" panose="020B0604020202020204" pitchFamily="34" charset="0"/>
              </a:rPr>
              <a:t> into the </a:t>
            </a:r>
            <a:r>
              <a:rPr lang="en-GB" sz="1600" b="1" dirty="0" smtClean="0">
                <a:solidFill>
                  <a:srgbClr val="FF0000"/>
                </a:solidFill>
                <a:latin typeface="Arial" panose="020B0604020202020204" pitchFamily="34" charset="0"/>
                <a:cs typeface="Arial" panose="020B0604020202020204" pitchFamily="34" charset="0"/>
              </a:rPr>
              <a:t>Bladder</a:t>
            </a:r>
          </a:p>
          <a:p>
            <a:pPr lvl="0">
              <a:buClr>
                <a:srgbClr val="0BD0D9"/>
              </a:buClr>
            </a:pPr>
            <a:r>
              <a:rPr lang="en-GB" sz="1600" dirty="0" smtClean="0">
                <a:latin typeface="Arial" panose="020B0604020202020204" pitchFamily="34" charset="0"/>
                <a:cs typeface="Arial" panose="020B0604020202020204" pitchFamily="34" charset="0"/>
              </a:rPr>
              <a:t>The bladder is a muscle. It fills up with wee and stretches, </a:t>
            </a:r>
            <a:r>
              <a:rPr lang="en-GB" sz="1600" dirty="0" smtClean="0">
                <a:solidFill>
                  <a:prstClr val="black"/>
                </a:solidFill>
                <a:latin typeface="Arial" panose="020B0604020202020204" pitchFamily="34" charset="0"/>
                <a:cs typeface="Arial" panose="020B0604020202020204" pitchFamily="34" charset="0"/>
              </a:rPr>
              <a:t>sending </a:t>
            </a:r>
            <a:r>
              <a:rPr lang="en-GB" sz="1600" dirty="0">
                <a:solidFill>
                  <a:prstClr val="black"/>
                </a:solidFill>
                <a:latin typeface="Arial" panose="020B0604020202020204" pitchFamily="34" charset="0"/>
                <a:cs typeface="Arial" panose="020B0604020202020204" pitchFamily="34" charset="0"/>
              </a:rPr>
              <a:t>a signal to the brain to alert us that we need to visit the toilet to </a:t>
            </a:r>
            <a:r>
              <a:rPr lang="en-GB" sz="1600" dirty="0" smtClean="0">
                <a:solidFill>
                  <a:prstClr val="black"/>
                </a:solidFill>
                <a:latin typeface="Arial" panose="020B0604020202020204" pitchFamily="34" charset="0"/>
                <a:cs typeface="Arial" panose="020B0604020202020204" pitchFamily="34" charset="0"/>
              </a:rPr>
              <a:t>do a wee.</a:t>
            </a:r>
          </a:p>
          <a:p>
            <a:pPr lvl="0">
              <a:buClr>
                <a:srgbClr val="0BD0D9"/>
              </a:buClr>
            </a:pPr>
            <a:r>
              <a:rPr lang="en-GB" sz="1600" dirty="0" smtClean="0">
                <a:solidFill>
                  <a:prstClr val="black"/>
                </a:solidFill>
                <a:latin typeface="Arial" panose="020B0604020202020204" pitchFamily="34" charset="0"/>
                <a:cs typeface="Arial" panose="020B0604020202020204" pitchFamily="34" charset="0"/>
              </a:rPr>
              <a:t>Wee travels out of the bladder through the Urethra and releases into the potty/toilet by relaxing the muscles.</a:t>
            </a:r>
          </a:p>
          <a:p>
            <a:pPr marL="0" lvl="0" indent="0">
              <a:buClr>
                <a:srgbClr val="0BD0D9"/>
              </a:buClr>
              <a:buNone/>
            </a:pPr>
            <a:r>
              <a:rPr lang="en-GB" sz="1600" dirty="0" smtClean="0">
                <a:solidFill>
                  <a:prstClr val="black"/>
                </a:solidFill>
              </a:rPr>
              <a:t> </a:t>
            </a:r>
            <a:endParaRPr lang="en-GB" sz="1600" dirty="0">
              <a:solidFill>
                <a:prstClr val="black"/>
              </a:solidFill>
            </a:endParaRPr>
          </a:p>
          <a:p>
            <a:endParaRPr lang="en-GB"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924944"/>
            <a:ext cx="2882900"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753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Importance of Fluids</a:t>
            </a:r>
            <a:endParaRPr lang="en-GB" dirty="0"/>
          </a:p>
        </p:txBody>
      </p:sp>
      <p:sp>
        <p:nvSpPr>
          <p:cNvPr id="3" name="Content Placeholder 2"/>
          <p:cNvSpPr>
            <a:spLocks noGrp="1"/>
          </p:cNvSpPr>
          <p:nvPr>
            <p:ph idx="1"/>
          </p:nvPr>
        </p:nvSpPr>
        <p:spPr/>
        <p:txBody>
          <a:bodyPr/>
          <a:lstStyle/>
          <a:p>
            <a:pPr marL="0" indent="0">
              <a:buNone/>
            </a:pPr>
            <a:r>
              <a:rPr lang="en-GB" dirty="0" smtClean="0">
                <a:latin typeface="Arial" panose="020B0604020202020204" pitchFamily="34" charset="0"/>
                <a:cs typeface="Arial" panose="020B0604020202020204" pitchFamily="34" charset="0"/>
              </a:rPr>
              <a:t>At the heart of all potty/toilet training it is essential that enough fluids are consumed on a daily basis.</a:t>
            </a:r>
          </a:p>
          <a:p>
            <a:pPr marL="0" indent="0">
              <a:buNone/>
            </a:pPr>
            <a:r>
              <a:rPr lang="en-GB" dirty="0" smtClean="0">
                <a:latin typeface="Arial" panose="020B0604020202020204" pitchFamily="34" charset="0"/>
                <a:cs typeface="Arial" panose="020B0604020202020204" pitchFamily="34" charset="0"/>
              </a:rPr>
              <a:t>Recommended </a:t>
            </a:r>
            <a:r>
              <a:rPr lang="en-GB" dirty="0">
                <a:latin typeface="Arial" panose="020B0604020202020204" pitchFamily="34" charset="0"/>
                <a:cs typeface="Arial" panose="020B0604020202020204" pitchFamily="34" charset="0"/>
              </a:rPr>
              <a:t>i</a:t>
            </a:r>
            <a:r>
              <a:rPr lang="en-GB" dirty="0" smtClean="0">
                <a:latin typeface="Arial" panose="020B0604020202020204" pitchFamily="34" charset="0"/>
                <a:cs typeface="Arial" panose="020B0604020202020204" pitchFamily="34" charset="0"/>
              </a:rPr>
              <a:t>ntakes per day for children in your care are:</a:t>
            </a:r>
          </a:p>
          <a:p>
            <a:pPr marL="0" indent="0" algn="ctr">
              <a:buNone/>
            </a:pPr>
            <a:r>
              <a:rPr lang="en-GB" b="1" dirty="0" smtClean="0">
                <a:solidFill>
                  <a:srgbClr val="FF0000"/>
                </a:solidFill>
                <a:latin typeface="Arial" panose="020B0604020202020204" pitchFamily="34" charset="0"/>
                <a:cs typeface="Arial" panose="020B0604020202020204" pitchFamily="34" charset="0"/>
              </a:rPr>
              <a:t>1 - 3yr olds: 900 </a:t>
            </a:r>
            <a:r>
              <a:rPr lang="en-GB" b="1" dirty="0" err="1" smtClean="0">
                <a:solidFill>
                  <a:srgbClr val="FF0000"/>
                </a:solidFill>
                <a:latin typeface="Arial" panose="020B0604020202020204" pitchFamily="34" charset="0"/>
                <a:cs typeface="Arial" panose="020B0604020202020204" pitchFamily="34" charset="0"/>
              </a:rPr>
              <a:t>mls</a:t>
            </a:r>
            <a:endParaRPr lang="en-GB" b="1" dirty="0" smtClean="0">
              <a:solidFill>
                <a:srgbClr val="FF0000"/>
              </a:solidFill>
              <a:latin typeface="Arial" panose="020B0604020202020204" pitchFamily="34" charset="0"/>
              <a:cs typeface="Arial" panose="020B0604020202020204" pitchFamily="34" charset="0"/>
            </a:endParaRPr>
          </a:p>
          <a:p>
            <a:pPr marL="0" indent="0" algn="ctr">
              <a:buNone/>
            </a:pPr>
            <a:r>
              <a:rPr lang="en-GB" b="1" dirty="0" smtClean="0">
                <a:solidFill>
                  <a:srgbClr val="FF0000"/>
                </a:solidFill>
                <a:latin typeface="Arial" panose="020B0604020202020204" pitchFamily="34" charset="0"/>
                <a:cs typeface="Arial" panose="020B0604020202020204" pitchFamily="34" charset="0"/>
              </a:rPr>
              <a:t>4 - 8yr olds: 1200 </a:t>
            </a:r>
            <a:r>
              <a:rPr lang="en-GB" b="1" dirty="0" err="1" smtClean="0">
                <a:solidFill>
                  <a:srgbClr val="FF0000"/>
                </a:solidFill>
                <a:latin typeface="Arial" panose="020B0604020202020204" pitchFamily="34" charset="0"/>
                <a:cs typeface="Arial" panose="020B0604020202020204" pitchFamily="34" charset="0"/>
              </a:rPr>
              <a:t>mls</a:t>
            </a:r>
            <a:endParaRPr lang="en-GB" b="1" dirty="0" smtClean="0">
              <a:solidFill>
                <a:srgbClr val="FF0000"/>
              </a:solidFill>
              <a:latin typeface="Arial" panose="020B0604020202020204" pitchFamily="34" charset="0"/>
              <a:cs typeface="Arial" panose="020B0604020202020204" pitchFamily="34" charset="0"/>
            </a:endParaRPr>
          </a:p>
          <a:p>
            <a:pPr marL="0" indent="0" algn="ctr">
              <a:buNone/>
            </a:pPr>
            <a:endParaRPr lang="en-GB" dirty="0"/>
          </a:p>
        </p:txBody>
      </p:sp>
      <p:sp>
        <p:nvSpPr>
          <p:cNvPr id="5" name="Control 1"/>
          <p:cNvSpPr>
            <a:spLocks noChangeArrowheads="1" noChangeShapeType="1"/>
          </p:cNvSpPr>
          <p:nvPr/>
        </p:nvSpPr>
        <p:spPr bwMode="auto">
          <a:xfrm>
            <a:off x="3276600" y="4341813"/>
            <a:ext cx="3036888" cy="2447925"/>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11921066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Importance of Fluids</a:t>
            </a:r>
            <a:endParaRPr lang="en-GB" dirty="0"/>
          </a:p>
        </p:txBody>
      </p:sp>
      <p:sp>
        <p:nvSpPr>
          <p:cNvPr id="3" name="Content Placeholder 2"/>
          <p:cNvSpPr>
            <a:spLocks noGrp="1"/>
          </p:cNvSpPr>
          <p:nvPr>
            <p:ph idx="1"/>
          </p:nvPr>
        </p:nvSpPr>
        <p:spPr/>
        <p:txBody>
          <a:bodyPr/>
          <a:lstStyle/>
          <a:p>
            <a:pPr marL="0" lvl="0" indent="0">
              <a:buClr>
                <a:srgbClr val="0BD0D9"/>
              </a:buClr>
              <a:buNone/>
            </a:pPr>
            <a:r>
              <a:rPr lang="en-GB" dirty="0">
                <a:solidFill>
                  <a:prstClr val="black"/>
                </a:solidFill>
                <a:latin typeface="Arial" panose="020B0604020202020204" pitchFamily="34" charset="0"/>
                <a:cs typeface="Arial" panose="020B0604020202020204" pitchFamily="34" charset="0"/>
              </a:rPr>
              <a:t>Not only is drinking enough fluids during the day important for maintaining healthy bladder and bowels but…….</a:t>
            </a:r>
          </a:p>
          <a:p>
            <a:pPr marL="0" lvl="0" indent="0">
              <a:buClr>
                <a:srgbClr val="0BD0D9"/>
              </a:buClr>
              <a:buNone/>
            </a:pPr>
            <a:r>
              <a:rPr lang="en-GB" dirty="0">
                <a:solidFill>
                  <a:prstClr val="black"/>
                </a:solidFill>
                <a:latin typeface="Arial" panose="020B0604020202020204" pitchFamily="34" charset="0"/>
                <a:cs typeface="Arial" panose="020B0604020202020204" pitchFamily="34" charset="0"/>
              </a:rPr>
              <a:t>dehydration can lead to lack of concentration, resulting in poor academic and sporting performance.</a:t>
            </a:r>
          </a:p>
          <a:p>
            <a:pPr marL="0" lvl="0" indent="0">
              <a:buClr>
                <a:srgbClr val="0BD0D9"/>
              </a:buClr>
              <a:buNone/>
            </a:pPr>
            <a:endParaRPr lang="en-GB" dirty="0">
              <a:solidFill>
                <a:prstClr val="black"/>
              </a:solidFill>
              <a:latin typeface="Arial" panose="020B0604020202020204" pitchFamily="34" charset="0"/>
              <a:cs typeface="Arial" panose="020B0604020202020204" pitchFamily="34" charset="0"/>
            </a:endParaRPr>
          </a:p>
          <a:p>
            <a:pPr marL="0" lvl="0" indent="0">
              <a:buClr>
                <a:srgbClr val="0BD0D9"/>
              </a:buClr>
              <a:buNone/>
            </a:pPr>
            <a:r>
              <a:rPr lang="en-GB" b="1" dirty="0">
                <a:solidFill>
                  <a:srgbClr val="FF0000"/>
                </a:solidFill>
                <a:latin typeface="Arial" panose="020B0604020202020204" pitchFamily="34" charset="0"/>
                <a:cs typeface="Arial" panose="020B0604020202020204" pitchFamily="34" charset="0"/>
              </a:rPr>
              <a:t>Think about ways to encourage good drinking habits for children in your care.</a:t>
            </a:r>
          </a:p>
          <a:p>
            <a:endParaRPr lang="en-GB" dirty="0"/>
          </a:p>
        </p:txBody>
      </p:sp>
    </p:spTree>
    <p:extLst>
      <p:ext uri="{BB962C8B-B14F-4D97-AF65-F5344CB8AC3E}">
        <p14:creationId xmlns:p14="http://schemas.microsoft.com/office/powerpoint/2010/main" val="1703938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Importance of Fluids </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sz="2800" dirty="0">
                <a:latin typeface="Arial" panose="020B0604020202020204" pitchFamily="34" charset="0"/>
                <a:cs typeface="Arial" panose="020B0604020202020204" pitchFamily="34" charset="0"/>
              </a:rPr>
              <a:t>You can organise drinks for </a:t>
            </a:r>
            <a:r>
              <a:rPr lang="en-GB" sz="2800" b="1" dirty="0" smtClean="0">
                <a:solidFill>
                  <a:srgbClr val="FF0000"/>
                </a:solidFill>
                <a:latin typeface="Arial" panose="020B0604020202020204" pitchFamily="34" charset="0"/>
                <a:cs typeface="Arial" panose="020B0604020202020204" pitchFamily="34" charset="0"/>
              </a:rPr>
              <a:t>all</a:t>
            </a:r>
            <a:r>
              <a:rPr lang="en-GB" sz="2800" dirty="0" smtClean="0">
                <a:latin typeface="Arial" panose="020B0604020202020204" pitchFamily="34" charset="0"/>
                <a:cs typeface="Arial" panose="020B0604020202020204" pitchFamily="34" charset="0"/>
              </a:rPr>
              <a:t> children </a:t>
            </a:r>
            <a:r>
              <a:rPr lang="en-GB" sz="2800" dirty="0">
                <a:latin typeface="Arial" panose="020B0604020202020204" pitchFamily="34" charset="0"/>
                <a:cs typeface="Arial" panose="020B0604020202020204" pitchFamily="34" charset="0"/>
              </a:rPr>
              <a:t>in your care in the following way</a:t>
            </a:r>
            <a:r>
              <a:rPr lang="en-GB" sz="2800" dirty="0" smtClean="0">
                <a:latin typeface="Arial" panose="020B0604020202020204" pitchFamily="34" charset="0"/>
                <a:cs typeface="Arial" panose="020B0604020202020204" pitchFamily="34" charset="0"/>
              </a:rPr>
              <a:t>:</a:t>
            </a:r>
          </a:p>
          <a:p>
            <a:pPr marL="0" indent="0">
              <a:buNone/>
            </a:pPr>
            <a:r>
              <a:rPr lang="en-GB" sz="2800" dirty="0" smtClean="0">
                <a:latin typeface="Arial" panose="020B0604020202020204" pitchFamily="34" charset="0"/>
                <a:cs typeface="Arial" panose="020B0604020202020204" pitchFamily="34" charset="0"/>
              </a:rPr>
              <a:t>3 complete cups of drink at 3 intervals through day:</a:t>
            </a:r>
          </a:p>
          <a:p>
            <a:pPr marL="0" indent="0" algn="ctr">
              <a:buNone/>
            </a:pPr>
            <a:r>
              <a:rPr lang="en-GB" sz="2800" dirty="0" smtClean="0">
                <a:latin typeface="Arial" panose="020B0604020202020204" pitchFamily="34" charset="0"/>
                <a:cs typeface="Arial" panose="020B0604020202020204" pitchFamily="34" charset="0"/>
              </a:rPr>
              <a:t>Mid Morning</a:t>
            </a:r>
          </a:p>
          <a:p>
            <a:pPr marL="0" indent="0" algn="ctr">
              <a:buNone/>
            </a:pPr>
            <a:r>
              <a:rPr lang="en-GB" sz="2800" dirty="0" smtClean="0">
                <a:latin typeface="Arial" panose="020B0604020202020204" pitchFamily="34" charset="0"/>
                <a:cs typeface="Arial" panose="020B0604020202020204" pitchFamily="34" charset="0"/>
              </a:rPr>
              <a:t>Lunch</a:t>
            </a:r>
          </a:p>
          <a:p>
            <a:pPr marL="0" indent="0" algn="ctr">
              <a:buNone/>
            </a:pPr>
            <a:r>
              <a:rPr lang="en-GB" sz="2800" dirty="0" smtClean="0">
                <a:latin typeface="Arial" panose="020B0604020202020204" pitchFamily="34" charset="0"/>
                <a:cs typeface="Arial" panose="020B0604020202020204" pitchFamily="34" charset="0"/>
              </a:rPr>
              <a:t>Mid Afternoon</a:t>
            </a:r>
          </a:p>
          <a:p>
            <a:pPr marL="0" indent="0">
              <a:buNone/>
            </a:pPr>
            <a:endParaRPr lang="en-GB" sz="2800" dirty="0">
              <a:latin typeface="Arial" panose="020B0604020202020204" pitchFamily="34" charset="0"/>
              <a:cs typeface="Arial" panose="020B0604020202020204" pitchFamily="34" charset="0"/>
            </a:endParaRPr>
          </a:p>
          <a:p>
            <a:pPr marL="0" indent="0">
              <a:buNone/>
            </a:pPr>
            <a:r>
              <a:rPr lang="en-GB" sz="2800" b="1" dirty="0" smtClean="0">
                <a:solidFill>
                  <a:srgbClr val="FF0000"/>
                </a:solidFill>
                <a:latin typeface="Arial" panose="020B0604020202020204" pitchFamily="34" charset="0"/>
                <a:cs typeface="Arial" panose="020B0604020202020204" pitchFamily="34" charset="0"/>
              </a:rPr>
              <a:t>Any additional fluids are a bonus and should not be discouraged.            </a:t>
            </a:r>
          </a:p>
          <a:p>
            <a:pPr marL="0" indent="0">
              <a:buNone/>
            </a:pPr>
            <a:endParaRPr lang="en-GB" dirty="0"/>
          </a:p>
          <a:p>
            <a:endParaRPr lang="en-GB" dirty="0"/>
          </a:p>
        </p:txBody>
      </p:sp>
    </p:spTree>
    <p:extLst>
      <p:ext uri="{BB962C8B-B14F-4D97-AF65-F5344CB8AC3E}">
        <p14:creationId xmlns:p14="http://schemas.microsoft.com/office/powerpoint/2010/main" val="31766486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4617B"/>
                </a:solidFill>
              </a:rPr>
              <a:t>Importance of Fluids</a:t>
            </a:r>
            <a:endParaRPr lang="en-GB" dirty="0"/>
          </a:p>
        </p:txBody>
      </p:sp>
      <p:sp>
        <p:nvSpPr>
          <p:cNvPr id="4" name="Content Placeholder 3"/>
          <p:cNvSpPr>
            <a:spLocks noGrp="1"/>
          </p:cNvSpPr>
          <p:nvPr>
            <p:ph sz="half" idx="2"/>
          </p:nvPr>
        </p:nvSpPr>
        <p:spPr>
          <a:xfrm>
            <a:off x="4648200" y="1920085"/>
            <a:ext cx="4038600" cy="4317227"/>
          </a:xfrm>
        </p:spPr>
        <p:txBody>
          <a:bodyPr>
            <a:normAutofit fontScale="77500" lnSpcReduction="20000"/>
          </a:bodyPr>
          <a:lstStyle/>
          <a:p>
            <a:pPr marL="0" lvl="0" indent="0">
              <a:buClr>
                <a:srgbClr val="0BD0D9"/>
              </a:buClr>
              <a:buNone/>
            </a:pPr>
            <a:r>
              <a:rPr lang="en-GB" dirty="0">
                <a:solidFill>
                  <a:prstClr val="black"/>
                </a:solidFill>
                <a:latin typeface="Arial" panose="020B0604020202020204" pitchFamily="34" charset="0"/>
                <a:cs typeface="Arial" panose="020B0604020202020204" pitchFamily="34" charset="0"/>
              </a:rPr>
              <a:t>In order for a consistent approach to drinking fluids between home and school, It would be good practice for a child to bring a </a:t>
            </a:r>
            <a:r>
              <a:rPr lang="en-GB" b="1" dirty="0">
                <a:solidFill>
                  <a:srgbClr val="FF0000"/>
                </a:solidFill>
                <a:latin typeface="Arial" panose="020B0604020202020204" pitchFamily="34" charset="0"/>
                <a:cs typeface="Arial" panose="020B0604020202020204" pitchFamily="34" charset="0"/>
              </a:rPr>
              <a:t>full</a:t>
            </a:r>
            <a:r>
              <a:rPr lang="en-GB" dirty="0">
                <a:solidFill>
                  <a:prstClr val="black"/>
                </a:solidFill>
                <a:latin typeface="Arial" panose="020B0604020202020204" pitchFamily="34" charset="0"/>
                <a:cs typeface="Arial" panose="020B0604020202020204" pitchFamily="34" charset="0"/>
              </a:rPr>
              <a:t> clear drinks bottle to their setting/school each day.</a:t>
            </a:r>
          </a:p>
          <a:p>
            <a:pPr marL="0" lvl="0" indent="0">
              <a:buClr>
                <a:srgbClr val="0BD0D9"/>
              </a:buClr>
              <a:buNone/>
            </a:pPr>
            <a:r>
              <a:rPr lang="en-GB" dirty="0">
                <a:solidFill>
                  <a:prstClr val="black"/>
                </a:solidFill>
                <a:latin typeface="Arial" panose="020B0604020202020204" pitchFamily="34" charset="0"/>
                <a:cs typeface="Arial" panose="020B0604020202020204" pitchFamily="34" charset="0"/>
              </a:rPr>
              <a:t>The bottle should be marked into three sections. The child should be encouraged to drink…</a:t>
            </a:r>
          </a:p>
          <a:p>
            <a:pPr lvl="0">
              <a:buClr>
                <a:srgbClr val="0BD0D9"/>
              </a:buClr>
            </a:pPr>
            <a:r>
              <a:rPr lang="en-GB" dirty="0">
                <a:solidFill>
                  <a:prstClr val="black"/>
                </a:solidFill>
                <a:latin typeface="Arial" panose="020B0604020202020204" pitchFamily="34" charset="0"/>
                <a:cs typeface="Arial" panose="020B0604020202020204" pitchFamily="34" charset="0"/>
              </a:rPr>
              <a:t>Down to the first line at morning break</a:t>
            </a:r>
          </a:p>
          <a:p>
            <a:pPr lvl="0">
              <a:buClr>
                <a:srgbClr val="0BD0D9"/>
              </a:buClr>
            </a:pPr>
            <a:r>
              <a:rPr lang="en-GB" dirty="0">
                <a:solidFill>
                  <a:prstClr val="black"/>
                </a:solidFill>
                <a:latin typeface="Arial" panose="020B0604020202020204" pitchFamily="34" charset="0"/>
                <a:cs typeface="Arial" panose="020B0604020202020204" pitchFamily="34" charset="0"/>
              </a:rPr>
              <a:t>Down to the second line at lunch </a:t>
            </a:r>
          </a:p>
          <a:p>
            <a:pPr lvl="0">
              <a:buClr>
                <a:srgbClr val="0BD0D9"/>
              </a:buClr>
            </a:pPr>
            <a:r>
              <a:rPr lang="en-GB" dirty="0">
                <a:solidFill>
                  <a:prstClr val="black"/>
                </a:solidFill>
                <a:latin typeface="Arial" panose="020B0604020202020204" pitchFamily="34" charset="0"/>
                <a:cs typeface="Arial" panose="020B0604020202020204" pitchFamily="34" charset="0"/>
              </a:rPr>
              <a:t>The remainder at afternoon break.</a:t>
            </a:r>
          </a:p>
          <a:p>
            <a:endParaRPr lang="en-GB" dirty="0"/>
          </a:p>
        </p:txBody>
      </p:sp>
      <p:pic>
        <p:nvPicPr>
          <p:cNvPr id="5"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36476" y="2060848"/>
            <a:ext cx="4038600" cy="41714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 name="Straight Connector 6"/>
          <p:cNvCxnSpPr/>
          <p:nvPr/>
        </p:nvCxnSpPr>
        <p:spPr>
          <a:xfrm>
            <a:off x="2195736" y="3789040"/>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051720" y="4581128"/>
            <a:ext cx="1224136"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267744" y="3356992"/>
            <a:ext cx="792088" cy="276999"/>
          </a:xfrm>
          <a:prstGeom prst="rect">
            <a:avLst/>
          </a:prstGeom>
          <a:noFill/>
        </p:spPr>
        <p:txBody>
          <a:bodyPr wrap="square" rtlCol="0">
            <a:spAutoFit/>
          </a:bodyPr>
          <a:lstStyle/>
          <a:p>
            <a:r>
              <a:rPr lang="en-GB" sz="1200" dirty="0" smtClean="0">
                <a:solidFill>
                  <a:srgbClr val="FF0000"/>
                </a:solidFill>
              </a:rPr>
              <a:t>200 </a:t>
            </a:r>
            <a:r>
              <a:rPr lang="en-GB" sz="1200" dirty="0" err="1" smtClean="0">
                <a:solidFill>
                  <a:srgbClr val="FF0000"/>
                </a:solidFill>
              </a:rPr>
              <a:t>mls</a:t>
            </a:r>
            <a:endParaRPr lang="en-GB" sz="1200" dirty="0">
              <a:solidFill>
                <a:srgbClr val="FF0000"/>
              </a:solidFill>
            </a:endParaRPr>
          </a:p>
        </p:txBody>
      </p:sp>
      <p:sp>
        <p:nvSpPr>
          <p:cNvPr id="14" name="TextBox 13"/>
          <p:cNvSpPr txBox="1"/>
          <p:nvPr/>
        </p:nvSpPr>
        <p:spPr>
          <a:xfrm>
            <a:off x="2267744" y="4077072"/>
            <a:ext cx="792088" cy="276999"/>
          </a:xfrm>
          <a:prstGeom prst="rect">
            <a:avLst/>
          </a:prstGeom>
          <a:noFill/>
        </p:spPr>
        <p:txBody>
          <a:bodyPr wrap="square" rtlCol="0">
            <a:spAutoFit/>
          </a:bodyPr>
          <a:lstStyle/>
          <a:p>
            <a:r>
              <a:rPr lang="en-GB" sz="1200" dirty="0" smtClean="0">
                <a:solidFill>
                  <a:srgbClr val="FF0000"/>
                </a:solidFill>
              </a:rPr>
              <a:t>200 </a:t>
            </a:r>
            <a:r>
              <a:rPr lang="en-GB" sz="1200" dirty="0" err="1" smtClean="0">
                <a:solidFill>
                  <a:srgbClr val="FF0000"/>
                </a:solidFill>
              </a:rPr>
              <a:t>mls</a:t>
            </a:r>
            <a:endParaRPr lang="en-GB" sz="1200" dirty="0">
              <a:solidFill>
                <a:srgbClr val="FF0000"/>
              </a:solidFill>
            </a:endParaRPr>
          </a:p>
        </p:txBody>
      </p:sp>
      <p:sp>
        <p:nvSpPr>
          <p:cNvPr id="15" name="TextBox 14"/>
          <p:cNvSpPr txBox="1"/>
          <p:nvPr/>
        </p:nvSpPr>
        <p:spPr>
          <a:xfrm>
            <a:off x="2271459" y="4797152"/>
            <a:ext cx="792088" cy="276999"/>
          </a:xfrm>
          <a:prstGeom prst="rect">
            <a:avLst/>
          </a:prstGeom>
          <a:noFill/>
        </p:spPr>
        <p:txBody>
          <a:bodyPr wrap="square" rtlCol="0">
            <a:spAutoFit/>
          </a:bodyPr>
          <a:lstStyle/>
          <a:p>
            <a:r>
              <a:rPr lang="en-GB" sz="1200" dirty="0" smtClean="0">
                <a:solidFill>
                  <a:srgbClr val="FF0000"/>
                </a:solidFill>
              </a:rPr>
              <a:t>200 </a:t>
            </a:r>
            <a:r>
              <a:rPr lang="en-GB" sz="1200" dirty="0" err="1" smtClean="0">
                <a:solidFill>
                  <a:srgbClr val="FF0000"/>
                </a:solidFill>
              </a:rPr>
              <a:t>mls</a:t>
            </a:r>
            <a:endParaRPr lang="en-GB" sz="1200" dirty="0">
              <a:solidFill>
                <a:srgbClr val="FF0000"/>
              </a:solidFill>
            </a:endParaRPr>
          </a:p>
        </p:txBody>
      </p:sp>
    </p:spTree>
    <p:extLst>
      <p:ext uri="{BB962C8B-B14F-4D97-AF65-F5344CB8AC3E}">
        <p14:creationId xmlns:p14="http://schemas.microsoft.com/office/powerpoint/2010/main" val="3738281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Nappy Test</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latin typeface="Arial" panose="020B0604020202020204" pitchFamily="34" charset="0"/>
                <a:cs typeface="Arial" panose="020B0604020202020204" pitchFamily="34" charset="0"/>
              </a:rPr>
              <a:t>Once a good regular daily fluid intake routine has been encouraged and established, parents should carry out a nappy test to check for toileting readiness. They should be advised to:</a:t>
            </a:r>
          </a:p>
          <a:p>
            <a:r>
              <a:rPr lang="en-GB" dirty="0" smtClean="0">
                <a:latin typeface="Arial" panose="020B0604020202020204" pitchFamily="34" charset="0"/>
                <a:cs typeface="Arial" panose="020B0604020202020204" pitchFamily="34" charset="0"/>
              </a:rPr>
              <a:t>Buy some good quality kitchen paper</a:t>
            </a:r>
          </a:p>
          <a:p>
            <a:r>
              <a:rPr lang="en-GB" dirty="0" smtClean="0">
                <a:latin typeface="Arial" panose="020B0604020202020204" pitchFamily="34" charset="0"/>
                <a:cs typeface="Arial" panose="020B0604020202020204" pitchFamily="34" charset="0"/>
              </a:rPr>
              <a:t>Choose a free weekend to carry out the nappy test (across both days if possible)</a:t>
            </a:r>
          </a:p>
          <a:p>
            <a:r>
              <a:rPr lang="en-GB" dirty="0" smtClean="0">
                <a:latin typeface="Arial" panose="020B0604020202020204" pitchFamily="34" charset="0"/>
                <a:cs typeface="Arial" panose="020B0604020202020204" pitchFamily="34" charset="0"/>
              </a:rPr>
              <a:t>Line each nappy with a folded sheet of kitchen paper</a:t>
            </a:r>
          </a:p>
          <a:p>
            <a:r>
              <a:rPr lang="en-GB" dirty="0" smtClean="0">
                <a:latin typeface="Arial" panose="020B0604020202020204" pitchFamily="34" charset="0"/>
                <a:cs typeface="Arial" panose="020B0604020202020204" pitchFamily="34" charset="0"/>
              </a:rPr>
              <a:t>Check the nappy every 1 ½ </a:t>
            </a:r>
            <a:r>
              <a:rPr lang="en-GB" dirty="0" err="1" smtClean="0">
                <a:latin typeface="Arial" panose="020B0604020202020204" pitchFamily="34" charset="0"/>
                <a:cs typeface="Arial" panose="020B0604020202020204" pitchFamily="34" charset="0"/>
              </a:rPr>
              <a:t>hrs</a:t>
            </a:r>
            <a:r>
              <a:rPr lang="en-GB" dirty="0" smtClean="0">
                <a:latin typeface="Arial" panose="020B0604020202020204" pitchFamily="34" charset="0"/>
                <a:cs typeface="Arial" panose="020B0604020202020204" pitchFamily="34" charset="0"/>
              </a:rPr>
              <a:t> from the first change in morning and record whether it’s wet or dry</a:t>
            </a:r>
          </a:p>
          <a:p>
            <a:r>
              <a:rPr lang="en-GB" dirty="0" smtClean="0">
                <a:latin typeface="Arial" panose="020B0604020202020204" pitchFamily="34" charset="0"/>
                <a:cs typeface="Arial" panose="020B0604020202020204" pitchFamily="34" charset="0"/>
              </a:rPr>
              <a:t>If the checks are more dry than wet it’s time to be brave and swap the nappy for cotton pants.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7883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Pants not Pull Ups?</a:t>
            </a:r>
            <a:endParaRPr lang="en-GB" dirty="0"/>
          </a:p>
        </p:txBody>
      </p:sp>
      <p:sp>
        <p:nvSpPr>
          <p:cNvPr id="6" name="Text Placeholder 5"/>
          <p:cNvSpPr>
            <a:spLocks noGrp="1"/>
          </p:cNvSpPr>
          <p:nvPr>
            <p:ph type="body" idx="1"/>
          </p:nvPr>
        </p:nvSpPr>
        <p:spPr>
          <a:xfrm>
            <a:off x="457200" y="1855248"/>
            <a:ext cx="8075240" cy="853672"/>
          </a:xfrm>
        </p:spPr>
        <p:txBody>
          <a:bodyPr/>
          <a:lstStyle/>
          <a:p>
            <a:endParaRPr lang="en-GB" sz="2000" b="0" dirty="0" smtClean="0">
              <a:solidFill>
                <a:schemeClr val="folHlink"/>
              </a:solidFill>
              <a:latin typeface="Tahoma" pitchFamily="34" charset="0"/>
              <a:ea typeface="Tahoma" pitchFamily="34" charset="0"/>
              <a:cs typeface="Tahoma" pitchFamily="34" charset="0"/>
            </a:endParaRPr>
          </a:p>
          <a:p>
            <a:r>
              <a:rPr lang="en-GB" sz="2000" b="0" dirty="0" smtClean="0">
                <a:solidFill>
                  <a:schemeClr val="folHlink"/>
                </a:solidFill>
                <a:latin typeface="Arial" panose="020B0604020202020204" pitchFamily="34" charset="0"/>
                <a:ea typeface="Tahoma" pitchFamily="34" charset="0"/>
                <a:cs typeface="Arial" panose="020B0604020202020204" pitchFamily="34" charset="0"/>
              </a:rPr>
              <a:t>There </a:t>
            </a:r>
            <a:r>
              <a:rPr lang="en-GB" sz="2000" b="0" dirty="0">
                <a:solidFill>
                  <a:schemeClr val="folHlink"/>
                </a:solidFill>
                <a:latin typeface="Arial" panose="020B0604020202020204" pitchFamily="34" charset="0"/>
                <a:ea typeface="Tahoma" pitchFamily="34" charset="0"/>
                <a:cs typeface="Arial" panose="020B0604020202020204" pitchFamily="34" charset="0"/>
              </a:rPr>
              <a:t>is a tendency that parents make the transition from nappy to pants by using pull-ups. Please </a:t>
            </a:r>
            <a:r>
              <a:rPr lang="en-GB" sz="2000" b="0" dirty="0" smtClean="0">
                <a:solidFill>
                  <a:schemeClr val="folHlink"/>
                </a:solidFill>
                <a:latin typeface="Arial" panose="020B0604020202020204" pitchFamily="34" charset="0"/>
                <a:ea typeface="Tahoma" pitchFamily="34" charset="0"/>
                <a:cs typeface="Arial" panose="020B0604020202020204" pitchFamily="34" charset="0"/>
              </a:rPr>
              <a:t>encourage them not to do so…</a:t>
            </a:r>
            <a:endParaRPr lang="en-GB" sz="2000" b="0" dirty="0">
              <a:solidFill>
                <a:schemeClr val="folHlink"/>
              </a:solidFill>
              <a:latin typeface="Arial" panose="020B0604020202020204" pitchFamily="34" charset="0"/>
              <a:ea typeface="Tahoma" pitchFamily="34" charset="0"/>
              <a:cs typeface="Arial" panose="020B0604020202020204" pitchFamily="34" charset="0"/>
            </a:endParaRPr>
          </a:p>
          <a:p>
            <a:endParaRPr lang="en-GB" dirty="0"/>
          </a:p>
        </p:txBody>
      </p:sp>
      <p:sp>
        <p:nvSpPr>
          <p:cNvPr id="9" name="Content Placeholder 8"/>
          <p:cNvSpPr>
            <a:spLocks noGrp="1"/>
          </p:cNvSpPr>
          <p:nvPr>
            <p:ph sz="quarter" idx="2"/>
          </p:nvPr>
        </p:nvSpPr>
        <p:spPr>
          <a:xfrm>
            <a:off x="480465" y="2780928"/>
            <a:ext cx="4040188" cy="1994520"/>
          </a:xfrm>
        </p:spPr>
        <p:txBody>
          <a:bodyPr>
            <a:normAutofit/>
          </a:bodyPr>
          <a:lstStyle/>
          <a:p>
            <a:pPr lvl="0" algn="ctr">
              <a:buClr>
                <a:srgbClr val="0BD0D9"/>
              </a:buClr>
              <a:buNone/>
            </a:pPr>
            <a:r>
              <a:rPr lang="en-GB" sz="2600" dirty="0">
                <a:solidFill>
                  <a:prstClr val="black"/>
                </a:solidFill>
                <a:latin typeface="Arial" panose="020B0604020202020204" pitchFamily="34" charset="0"/>
                <a:cs typeface="Arial" panose="020B0604020202020204" pitchFamily="34" charset="0"/>
              </a:rPr>
              <a:t>Cotton Pants</a:t>
            </a:r>
          </a:p>
          <a:p>
            <a:pPr lvl="0">
              <a:buClr>
                <a:srgbClr val="0BD0D9"/>
              </a:buClr>
              <a:buFont typeface="Wingdings" pitchFamily="2" charset="2"/>
              <a:buChar char="§"/>
            </a:pPr>
            <a:r>
              <a:rPr lang="en-GB" sz="1600" dirty="0">
                <a:solidFill>
                  <a:prstClr val="black"/>
                </a:solidFill>
                <a:latin typeface="Arial" panose="020B0604020202020204" pitchFamily="34" charset="0"/>
                <a:cs typeface="Arial" panose="020B0604020202020204" pitchFamily="34" charset="0"/>
              </a:rPr>
              <a:t>Are considerably less absorbent</a:t>
            </a:r>
          </a:p>
          <a:p>
            <a:pPr lvl="0">
              <a:buClr>
                <a:srgbClr val="0BD0D9"/>
              </a:buClr>
              <a:buFont typeface="Wingdings" pitchFamily="2" charset="2"/>
              <a:buChar char="§"/>
            </a:pPr>
            <a:r>
              <a:rPr lang="en-GB" sz="1600" dirty="0">
                <a:solidFill>
                  <a:prstClr val="black"/>
                </a:solidFill>
                <a:latin typeface="Arial" panose="020B0604020202020204" pitchFamily="34" charset="0"/>
                <a:cs typeface="Arial" panose="020B0604020202020204" pitchFamily="34" charset="0"/>
              </a:rPr>
              <a:t>Children will feel if they are wet</a:t>
            </a:r>
          </a:p>
          <a:p>
            <a:pPr lvl="0">
              <a:buClr>
                <a:srgbClr val="0BD0D9"/>
              </a:buClr>
              <a:buFont typeface="Wingdings" pitchFamily="2" charset="2"/>
              <a:buChar char="§"/>
            </a:pPr>
            <a:r>
              <a:rPr lang="en-GB" sz="1600" dirty="0">
                <a:solidFill>
                  <a:prstClr val="black"/>
                </a:solidFill>
                <a:latin typeface="Arial" panose="020B0604020202020204" pitchFamily="34" charset="0"/>
                <a:cs typeface="Arial" panose="020B0604020202020204" pitchFamily="34" charset="0"/>
              </a:rPr>
              <a:t>Are easy to pull up and down</a:t>
            </a:r>
          </a:p>
          <a:p>
            <a:pPr lvl="0">
              <a:buClr>
                <a:srgbClr val="0BD0D9"/>
              </a:buClr>
              <a:buFont typeface="Wingdings" pitchFamily="2" charset="2"/>
              <a:buChar char="§"/>
            </a:pPr>
            <a:r>
              <a:rPr lang="en-GB" sz="1600" dirty="0">
                <a:solidFill>
                  <a:prstClr val="black"/>
                </a:solidFill>
                <a:latin typeface="Arial" panose="020B0604020202020204" pitchFamily="34" charset="0"/>
                <a:cs typeface="Arial" panose="020B0604020202020204" pitchFamily="34" charset="0"/>
              </a:rPr>
              <a:t>Are cheaper to buy</a:t>
            </a:r>
          </a:p>
          <a:p>
            <a:pPr lvl="0">
              <a:buClr>
                <a:srgbClr val="0BD0D9"/>
              </a:buClr>
              <a:buFont typeface="Wingdings" pitchFamily="2" charset="2"/>
              <a:buChar char="§"/>
            </a:pPr>
            <a:r>
              <a:rPr lang="en-GB" sz="1600" dirty="0">
                <a:solidFill>
                  <a:prstClr val="black"/>
                </a:solidFill>
                <a:latin typeface="Arial" panose="020B0604020202020204" pitchFamily="34" charset="0"/>
                <a:cs typeface="Arial" panose="020B0604020202020204" pitchFamily="34" charset="0"/>
              </a:rPr>
              <a:t>Are washable</a:t>
            </a:r>
          </a:p>
          <a:p>
            <a:endParaRPr lang="en-GB" dirty="0">
              <a:latin typeface="Arial" panose="020B0604020202020204" pitchFamily="34" charset="0"/>
              <a:cs typeface="Arial" panose="020B0604020202020204" pitchFamily="34" charset="0"/>
            </a:endParaRPr>
          </a:p>
        </p:txBody>
      </p:sp>
      <p:sp>
        <p:nvSpPr>
          <p:cNvPr id="5" name="Content Placeholder 4"/>
          <p:cNvSpPr>
            <a:spLocks noGrp="1"/>
          </p:cNvSpPr>
          <p:nvPr>
            <p:ph sz="quarter" idx="4"/>
          </p:nvPr>
        </p:nvSpPr>
        <p:spPr>
          <a:xfrm>
            <a:off x="4644008" y="2780928"/>
            <a:ext cx="4041775" cy="1922512"/>
          </a:xfrm>
        </p:spPr>
        <p:txBody>
          <a:bodyPr>
            <a:normAutofit/>
          </a:bodyPr>
          <a:lstStyle/>
          <a:p>
            <a:pPr marL="0" indent="0" algn="ctr">
              <a:buNone/>
            </a:pPr>
            <a:r>
              <a:rPr lang="en-GB" sz="2400" dirty="0" smtClean="0">
                <a:latin typeface="Arial" panose="020B0604020202020204" pitchFamily="34" charset="0"/>
                <a:cs typeface="Arial" panose="020B0604020202020204" pitchFamily="34" charset="0"/>
              </a:rPr>
              <a:t>Pull Ups</a:t>
            </a:r>
          </a:p>
          <a:p>
            <a:pPr>
              <a:buFont typeface="Wingdings" panose="05000000000000000000" pitchFamily="2" charset="2"/>
              <a:buChar char="§"/>
            </a:pPr>
            <a:r>
              <a:rPr lang="en-GB" sz="1600" dirty="0" smtClean="0">
                <a:latin typeface="Arial" panose="020B0604020202020204" pitchFamily="34" charset="0"/>
                <a:cs typeface="Arial" panose="020B0604020202020204" pitchFamily="34" charset="0"/>
              </a:rPr>
              <a:t>Draw moisture away from body</a:t>
            </a:r>
          </a:p>
          <a:p>
            <a:pPr>
              <a:buFont typeface="Wingdings" panose="05000000000000000000" pitchFamily="2" charset="2"/>
              <a:buChar char="§"/>
            </a:pPr>
            <a:r>
              <a:rPr lang="en-GB" sz="1600" dirty="0" smtClean="0">
                <a:latin typeface="Arial" panose="020B0604020202020204" pitchFamily="34" charset="0"/>
                <a:cs typeface="Arial" panose="020B0604020202020204" pitchFamily="34" charset="0"/>
              </a:rPr>
              <a:t>Children will not feel if they are wet</a:t>
            </a:r>
          </a:p>
          <a:p>
            <a:pPr>
              <a:buFont typeface="Wingdings" panose="05000000000000000000" pitchFamily="2" charset="2"/>
              <a:buChar char="§"/>
            </a:pPr>
            <a:r>
              <a:rPr lang="en-GB" sz="1600" dirty="0" smtClean="0">
                <a:latin typeface="Arial" panose="020B0604020202020204" pitchFamily="34" charset="0"/>
                <a:cs typeface="Arial" panose="020B0604020202020204" pitchFamily="34" charset="0"/>
              </a:rPr>
              <a:t>Are difficult to pull up and down</a:t>
            </a:r>
          </a:p>
          <a:p>
            <a:pPr>
              <a:buFont typeface="Wingdings" panose="05000000000000000000" pitchFamily="2" charset="2"/>
              <a:buChar char="§"/>
            </a:pPr>
            <a:r>
              <a:rPr lang="en-GB" sz="1600" dirty="0" smtClean="0">
                <a:latin typeface="Arial" panose="020B0604020202020204" pitchFamily="34" charset="0"/>
                <a:cs typeface="Arial" panose="020B0604020202020204" pitchFamily="34" charset="0"/>
              </a:rPr>
              <a:t>Are expensive to buy</a:t>
            </a:r>
          </a:p>
          <a:p>
            <a:pPr>
              <a:buFont typeface="Wingdings" panose="05000000000000000000" pitchFamily="2" charset="2"/>
              <a:buChar char="§"/>
            </a:pPr>
            <a:r>
              <a:rPr lang="en-GB" sz="1600" dirty="0" smtClean="0">
                <a:latin typeface="Arial" panose="020B0604020202020204" pitchFamily="34" charset="0"/>
                <a:cs typeface="Arial" panose="020B0604020202020204" pitchFamily="34" charset="0"/>
              </a:rPr>
              <a:t>Are disposable</a:t>
            </a:r>
            <a:endParaRPr lang="en-GB" sz="1600" dirty="0">
              <a:latin typeface="Arial" panose="020B0604020202020204" pitchFamily="34" charset="0"/>
              <a:cs typeface="Arial" panose="020B0604020202020204" pitchFamily="34" charset="0"/>
            </a:endParaRPr>
          </a:p>
        </p:txBody>
      </p:sp>
      <p:sp>
        <p:nvSpPr>
          <p:cNvPr id="10" name="TextBox 9"/>
          <p:cNvSpPr txBox="1"/>
          <p:nvPr/>
        </p:nvSpPr>
        <p:spPr>
          <a:xfrm>
            <a:off x="611560" y="5301208"/>
            <a:ext cx="7848872" cy="707886"/>
          </a:xfrm>
          <a:prstGeom prst="rect">
            <a:avLst/>
          </a:prstGeom>
          <a:noFill/>
        </p:spPr>
        <p:txBody>
          <a:bodyPr wrap="square" rtlCol="0">
            <a:spAutoFit/>
          </a:bodyPr>
          <a:lstStyle/>
          <a:p>
            <a:pPr lvl="0" fontAlgn="base">
              <a:spcBef>
                <a:spcPct val="0"/>
              </a:spcBef>
              <a:spcAft>
                <a:spcPct val="0"/>
              </a:spcAft>
            </a:pPr>
            <a:r>
              <a:rPr lang="en-GB" sz="2000" b="1" dirty="0">
                <a:solidFill>
                  <a:srgbClr val="FF0000"/>
                </a:solidFill>
                <a:latin typeface="Arial" panose="020B0604020202020204" pitchFamily="34" charset="0"/>
                <a:cs typeface="Arial" panose="020B0604020202020204" pitchFamily="34" charset="0"/>
              </a:rPr>
              <a:t>To bridge the gap to help </a:t>
            </a:r>
            <a:r>
              <a:rPr lang="en-GB" sz="2000" b="1" dirty="0" smtClean="0">
                <a:solidFill>
                  <a:srgbClr val="FF0000"/>
                </a:solidFill>
                <a:latin typeface="Arial" panose="020B0604020202020204" pitchFamily="34" charset="0"/>
                <a:cs typeface="Arial" panose="020B0604020202020204" pitchFamily="34" charset="0"/>
              </a:rPr>
              <a:t>a </a:t>
            </a:r>
            <a:r>
              <a:rPr lang="en-GB" sz="2000" b="1" dirty="0">
                <a:solidFill>
                  <a:srgbClr val="FF0000"/>
                </a:solidFill>
                <a:latin typeface="Arial" panose="020B0604020202020204" pitchFamily="34" charset="0"/>
                <a:cs typeface="Arial" panose="020B0604020202020204" pitchFamily="34" charset="0"/>
              </a:rPr>
              <a:t>child to recognise the feeling of being wet </a:t>
            </a:r>
            <a:r>
              <a:rPr lang="en-GB" sz="2000" b="1" dirty="0" smtClean="0">
                <a:solidFill>
                  <a:srgbClr val="FF0000"/>
                </a:solidFill>
                <a:latin typeface="Arial" panose="020B0604020202020204" pitchFamily="34" charset="0"/>
                <a:cs typeface="Arial" panose="020B0604020202020204" pitchFamily="34" charset="0"/>
              </a:rPr>
              <a:t>a </a:t>
            </a:r>
            <a:r>
              <a:rPr lang="en-GB" sz="2000" b="1" dirty="0">
                <a:solidFill>
                  <a:srgbClr val="FF0000"/>
                </a:solidFill>
                <a:latin typeface="Arial" panose="020B0604020202020204" pitchFamily="34" charset="0"/>
                <a:cs typeface="Arial" panose="020B0604020202020204" pitchFamily="34" charset="0"/>
              </a:rPr>
              <a:t>child </a:t>
            </a:r>
            <a:r>
              <a:rPr lang="en-GB" sz="2000" b="1" dirty="0" smtClean="0">
                <a:solidFill>
                  <a:srgbClr val="FF0000"/>
                </a:solidFill>
                <a:latin typeface="Arial" panose="020B0604020202020204" pitchFamily="34" charset="0"/>
                <a:cs typeface="Arial" panose="020B0604020202020204" pitchFamily="34" charset="0"/>
              </a:rPr>
              <a:t>can wear </a:t>
            </a:r>
            <a:r>
              <a:rPr lang="en-GB" sz="2000" b="1" dirty="0">
                <a:solidFill>
                  <a:srgbClr val="FF0000"/>
                </a:solidFill>
                <a:latin typeface="Arial" panose="020B0604020202020204" pitchFamily="34" charset="0"/>
                <a:cs typeface="Arial" panose="020B0604020202020204" pitchFamily="34" charset="0"/>
              </a:rPr>
              <a:t>cotton pants under the nappy.</a:t>
            </a:r>
          </a:p>
        </p:txBody>
      </p:sp>
    </p:spTree>
    <p:extLst>
      <p:ext uri="{BB962C8B-B14F-4D97-AF65-F5344CB8AC3E}">
        <p14:creationId xmlns:p14="http://schemas.microsoft.com/office/powerpoint/2010/main" val="25464596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Being Prepared for toilet training</a:t>
            </a:r>
            <a:endParaRPr lang="en-GB" dirty="0"/>
          </a:p>
        </p:txBody>
      </p:sp>
      <p:sp>
        <p:nvSpPr>
          <p:cNvPr id="3" name="Content Placeholder 2"/>
          <p:cNvSpPr>
            <a:spLocks noGrp="1"/>
          </p:cNvSpPr>
          <p:nvPr>
            <p:ph idx="1"/>
          </p:nvPr>
        </p:nvSpPr>
        <p:spPr/>
        <p:txBody>
          <a:bodyPr>
            <a:normAutofit lnSpcReduction="10000"/>
          </a:bodyPr>
          <a:lstStyle/>
          <a:p>
            <a:pPr>
              <a:lnSpc>
                <a:spcPct val="90000"/>
              </a:lnSpc>
            </a:pPr>
            <a:r>
              <a:rPr lang="en-GB" dirty="0" smtClean="0">
                <a:latin typeface="Arial" panose="020B0604020202020204" pitchFamily="34" charset="0"/>
                <a:cs typeface="Arial" panose="020B0604020202020204" pitchFamily="34" charset="0"/>
              </a:rPr>
              <a:t>Have a discussion with parents and make a toileting plan for your setting.</a:t>
            </a:r>
          </a:p>
          <a:p>
            <a:pPr>
              <a:lnSpc>
                <a:spcPct val="90000"/>
              </a:lnSpc>
            </a:pPr>
            <a:r>
              <a:rPr lang="en-GB" dirty="0" smtClean="0">
                <a:latin typeface="Arial" panose="020B0604020202020204" pitchFamily="34" charset="0"/>
                <a:cs typeface="Arial" panose="020B0604020202020204" pitchFamily="34" charset="0"/>
              </a:rPr>
              <a:t>Ensure there is consistency between home and setting.</a:t>
            </a:r>
          </a:p>
          <a:p>
            <a:pPr>
              <a:lnSpc>
                <a:spcPct val="90000"/>
              </a:lnSpc>
            </a:pPr>
            <a:r>
              <a:rPr lang="en-GB" dirty="0" smtClean="0">
                <a:latin typeface="Arial" panose="020B0604020202020204" pitchFamily="34" charset="0"/>
                <a:cs typeface="Arial" panose="020B0604020202020204" pitchFamily="34" charset="0"/>
              </a:rPr>
              <a:t>A </a:t>
            </a:r>
            <a:r>
              <a:rPr lang="en-GB" dirty="0">
                <a:latin typeface="Arial" panose="020B0604020202020204" pitchFamily="34" charset="0"/>
                <a:cs typeface="Arial" panose="020B0604020202020204" pitchFamily="34" charset="0"/>
              </a:rPr>
              <a:t>strong potty </a:t>
            </a:r>
            <a:r>
              <a:rPr lang="en-GB" dirty="0" smtClean="0">
                <a:latin typeface="Arial" panose="020B0604020202020204" pitchFamily="34" charset="0"/>
                <a:cs typeface="Arial" panose="020B0604020202020204" pitchFamily="34" charset="0"/>
              </a:rPr>
              <a:t>is required with </a:t>
            </a:r>
            <a:r>
              <a:rPr lang="en-GB" dirty="0">
                <a:latin typeface="Arial" panose="020B0604020202020204" pitchFamily="34" charset="0"/>
                <a:cs typeface="Arial" panose="020B0604020202020204" pitchFamily="34" charset="0"/>
              </a:rPr>
              <a:t>a rigid </a:t>
            </a:r>
            <a:r>
              <a:rPr lang="en-GB" dirty="0" smtClean="0">
                <a:latin typeface="Arial" panose="020B0604020202020204" pitchFamily="34" charset="0"/>
                <a:cs typeface="Arial" panose="020B0604020202020204" pitchFamily="34" charset="0"/>
              </a:rPr>
              <a:t>base or use of a low level toilet.</a:t>
            </a:r>
            <a:endParaRPr lang="en-GB" dirty="0">
              <a:latin typeface="Arial" panose="020B0604020202020204" pitchFamily="34" charset="0"/>
              <a:cs typeface="Arial" panose="020B0604020202020204" pitchFamily="34" charset="0"/>
            </a:endParaRPr>
          </a:p>
          <a:p>
            <a:pPr>
              <a:lnSpc>
                <a:spcPct val="90000"/>
              </a:lnSpc>
            </a:pPr>
            <a:r>
              <a:rPr lang="en-GB" dirty="0" smtClean="0">
                <a:latin typeface="Arial" panose="020B0604020202020204" pitchFamily="34" charset="0"/>
                <a:cs typeface="Arial" panose="020B0604020202020204" pitchFamily="34" charset="0"/>
              </a:rPr>
              <a:t>Ensure parents dress their child in easy </a:t>
            </a:r>
            <a:r>
              <a:rPr lang="en-GB" dirty="0">
                <a:latin typeface="Arial" panose="020B0604020202020204" pitchFamily="34" charset="0"/>
                <a:cs typeface="Arial" panose="020B0604020202020204" pitchFamily="34" charset="0"/>
              </a:rPr>
              <a:t>to get on and </a:t>
            </a:r>
            <a:r>
              <a:rPr lang="en-GB" dirty="0" smtClean="0">
                <a:latin typeface="Arial" panose="020B0604020202020204" pitchFamily="34" charset="0"/>
                <a:cs typeface="Arial" panose="020B0604020202020204" pitchFamily="34" charset="0"/>
              </a:rPr>
              <a:t>off clothing?</a:t>
            </a:r>
            <a:endParaRPr lang="en-GB" dirty="0">
              <a:latin typeface="Arial" panose="020B0604020202020204" pitchFamily="34" charset="0"/>
              <a:cs typeface="Arial" panose="020B0604020202020204" pitchFamily="34" charset="0"/>
            </a:endParaRPr>
          </a:p>
          <a:p>
            <a:pPr>
              <a:lnSpc>
                <a:spcPct val="90000"/>
              </a:lnSpc>
            </a:pPr>
            <a:r>
              <a:rPr lang="en-GB" dirty="0" smtClean="0">
                <a:latin typeface="Arial" panose="020B0604020202020204" pitchFamily="34" charset="0"/>
                <a:cs typeface="Arial" panose="020B0604020202020204" pitchFamily="34" charset="0"/>
              </a:rPr>
              <a:t>Be </a:t>
            </a:r>
            <a:r>
              <a:rPr lang="en-GB" dirty="0">
                <a:latin typeface="Arial" panose="020B0604020202020204" pitchFamily="34" charset="0"/>
                <a:cs typeface="Arial" panose="020B0604020202020204" pitchFamily="34" charset="0"/>
              </a:rPr>
              <a:t>prepared for some accidents</a:t>
            </a:r>
            <a:r>
              <a:rPr lang="en-GB" dirty="0" smtClean="0">
                <a:latin typeface="Arial" panose="020B0604020202020204" pitchFamily="34" charset="0"/>
                <a:cs typeface="Arial" panose="020B0604020202020204" pitchFamily="34" charset="0"/>
              </a:rPr>
              <a:t>.</a:t>
            </a:r>
          </a:p>
          <a:p>
            <a:pPr>
              <a:lnSpc>
                <a:spcPct val="90000"/>
              </a:lnSpc>
            </a:pPr>
            <a:r>
              <a:rPr lang="en-GB" dirty="0">
                <a:latin typeface="Arial" panose="020B0604020202020204" pitchFamily="34" charset="0"/>
                <a:cs typeface="Arial" panose="020B0604020202020204" pitchFamily="34" charset="0"/>
              </a:rPr>
              <a:t>Ensure parents provide sufficient spare clothing.</a:t>
            </a:r>
          </a:p>
          <a:p>
            <a:pPr>
              <a:lnSpc>
                <a:spcPct val="90000"/>
              </a:lnSpc>
            </a:pPr>
            <a:r>
              <a:rPr lang="en-GB" dirty="0" smtClean="0">
                <a:latin typeface="Arial" panose="020B0604020202020204" pitchFamily="34" charset="0"/>
                <a:cs typeface="Arial" panose="020B0604020202020204" pitchFamily="34" charset="0"/>
              </a:rPr>
              <a:t>Use the same language as parents to </a:t>
            </a:r>
            <a:r>
              <a:rPr lang="en-GB" dirty="0">
                <a:latin typeface="Arial" panose="020B0604020202020204" pitchFamily="34" charset="0"/>
                <a:cs typeface="Arial" panose="020B0604020202020204" pitchFamily="34" charset="0"/>
              </a:rPr>
              <a:t>call wee and poo</a:t>
            </a:r>
            <a:r>
              <a:rPr lang="en-GB" dirty="0" smtClean="0">
                <a:latin typeface="Arial" panose="020B0604020202020204" pitchFamily="34" charset="0"/>
                <a:cs typeface="Arial" panose="020B0604020202020204" pitchFamily="34" charset="0"/>
              </a:rPr>
              <a:t>. </a:t>
            </a:r>
          </a:p>
          <a:p>
            <a:pPr marL="0" indent="0">
              <a:lnSpc>
                <a:spcPct val="90000"/>
              </a:lnSpc>
              <a:buNone/>
            </a:pPr>
            <a:endParaRPr lang="en-GB" dirty="0" smtClean="0"/>
          </a:p>
          <a:p>
            <a:pPr>
              <a:lnSpc>
                <a:spcPct val="90000"/>
              </a:lnSpc>
            </a:pPr>
            <a:endParaRPr lang="en-GB" dirty="0"/>
          </a:p>
          <a:p>
            <a:endParaRPr lang="en-GB" dirty="0"/>
          </a:p>
        </p:txBody>
      </p:sp>
    </p:spTree>
    <p:extLst>
      <p:ext uri="{BB962C8B-B14F-4D97-AF65-F5344CB8AC3E}">
        <p14:creationId xmlns:p14="http://schemas.microsoft.com/office/powerpoint/2010/main" val="769802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Let’s Go</a:t>
            </a:r>
            <a:endParaRPr lang="en-GB" dirty="0"/>
          </a:p>
        </p:txBody>
      </p:sp>
      <p:sp>
        <p:nvSpPr>
          <p:cNvPr id="3" name="Content Placeholder 2"/>
          <p:cNvSpPr>
            <a:spLocks noGrp="1"/>
          </p:cNvSpPr>
          <p:nvPr>
            <p:ph idx="1"/>
          </p:nvPr>
        </p:nvSpPr>
        <p:spPr/>
        <p:txBody>
          <a:bodyPr>
            <a:normAutofit lnSpcReduction="10000"/>
          </a:bodyPr>
          <a:lstStyle/>
          <a:p>
            <a:pPr>
              <a:lnSpc>
                <a:spcPct val="90000"/>
              </a:lnSpc>
            </a:pPr>
            <a:r>
              <a:rPr lang="en-GB" sz="2400" dirty="0" smtClean="0">
                <a:latin typeface="Arial" panose="020B0604020202020204" pitchFamily="34" charset="0"/>
                <a:cs typeface="Arial" panose="020B0604020202020204" pitchFamily="34" charset="0"/>
              </a:rPr>
              <a:t>If using a potty it should be placed in the setting toileting </a:t>
            </a:r>
            <a:r>
              <a:rPr lang="en-GB" sz="2400" smtClean="0">
                <a:latin typeface="Arial" panose="020B0604020202020204" pitchFamily="34" charset="0"/>
                <a:cs typeface="Arial" panose="020B0604020202020204" pitchFamily="34" charset="0"/>
              </a:rPr>
              <a:t>area. Ideally </a:t>
            </a:r>
            <a:r>
              <a:rPr lang="en-GB" sz="2400" dirty="0">
                <a:latin typeface="Arial" panose="020B0604020202020204" pitchFamily="34" charset="0"/>
                <a:cs typeface="Arial" panose="020B0604020202020204" pitchFamily="34" charset="0"/>
              </a:rPr>
              <a:t>on a washable </a:t>
            </a:r>
            <a:r>
              <a:rPr lang="en-GB" sz="2400" dirty="0" smtClean="0">
                <a:latin typeface="Arial" panose="020B0604020202020204" pitchFamily="34" charset="0"/>
                <a:cs typeface="Arial" panose="020B0604020202020204" pitchFamily="34" charset="0"/>
              </a:rPr>
              <a:t>floor!</a:t>
            </a:r>
          </a:p>
          <a:p>
            <a:pPr>
              <a:lnSpc>
                <a:spcPct val="90000"/>
              </a:lnSpc>
            </a:pPr>
            <a:r>
              <a:rPr lang="en-GB" sz="2400" dirty="0" smtClean="0">
                <a:latin typeface="Arial" panose="020B0604020202020204" pitchFamily="34" charset="0"/>
                <a:cs typeface="Arial" panose="020B0604020202020204" pitchFamily="34" charset="0"/>
              </a:rPr>
              <a:t>The potty/toilet should be accessible at all times for the child.</a:t>
            </a:r>
          </a:p>
          <a:p>
            <a:pPr lvl="0">
              <a:lnSpc>
                <a:spcPct val="90000"/>
              </a:lnSpc>
              <a:buClr>
                <a:srgbClr val="0BD0D9"/>
              </a:buClr>
            </a:pPr>
            <a:r>
              <a:rPr lang="en-GB" sz="2400" dirty="0">
                <a:solidFill>
                  <a:prstClr val="black"/>
                </a:solidFill>
                <a:latin typeface="Arial" panose="020B0604020202020204" pitchFamily="34" charset="0"/>
                <a:cs typeface="Arial" panose="020B0604020202020204" pitchFamily="34" charset="0"/>
              </a:rPr>
              <a:t>Encourage sitting on the </a:t>
            </a:r>
            <a:r>
              <a:rPr lang="en-GB" sz="2400" dirty="0" smtClean="0">
                <a:solidFill>
                  <a:prstClr val="black"/>
                </a:solidFill>
                <a:latin typeface="Arial" panose="020B0604020202020204" pitchFamily="34" charset="0"/>
                <a:cs typeface="Arial" panose="020B0604020202020204" pitchFamily="34" charset="0"/>
              </a:rPr>
              <a:t>potty/toilet </a:t>
            </a:r>
            <a:r>
              <a:rPr lang="en-GB" sz="2400" dirty="0">
                <a:solidFill>
                  <a:prstClr val="black"/>
                </a:solidFill>
                <a:latin typeface="Arial" panose="020B0604020202020204" pitchFamily="34" charset="0"/>
                <a:cs typeface="Arial" panose="020B0604020202020204" pitchFamily="34" charset="0"/>
              </a:rPr>
              <a:t>after mealtimes for just a few minutes</a:t>
            </a:r>
            <a:r>
              <a:rPr lang="en-GB" sz="2400" dirty="0" smtClean="0">
                <a:solidFill>
                  <a:prstClr val="black"/>
                </a:solidFill>
                <a:latin typeface="Arial" panose="020B0604020202020204" pitchFamily="34" charset="0"/>
                <a:cs typeface="Arial" panose="020B0604020202020204" pitchFamily="34" charset="0"/>
              </a:rPr>
              <a:t>.</a:t>
            </a:r>
            <a:endParaRPr lang="en-GB" sz="2200" dirty="0">
              <a:latin typeface="Arial" panose="020B0604020202020204" pitchFamily="34" charset="0"/>
              <a:cs typeface="Arial" panose="020B0604020202020204" pitchFamily="34" charset="0"/>
            </a:endParaRPr>
          </a:p>
          <a:p>
            <a:pPr>
              <a:lnSpc>
                <a:spcPct val="90000"/>
              </a:lnSpc>
            </a:pPr>
            <a:r>
              <a:rPr lang="en-GB" sz="2400" dirty="0" smtClean="0">
                <a:latin typeface="Arial" panose="020B0604020202020204" pitchFamily="34" charset="0"/>
                <a:cs typeface="Arial" panose="020B0604020202020204" pitchFamily="34" charset="0"/>
              </a:rPr>
              <a:t>Engage children with story </a:t>
            </a:r>
            <a:r>
              <a:rPr lang="en-GB" sz="2400" dirty="0">
                <a:latin typeface="Arial" panose="020B0604020202020204" pitchFamily="34" charset="0"/>
                <a:cs typeface="Arial" panose="020B0604020202020204" pitchFamily="34" charset="0"/>
              </a:rPr>
              <a:t>books about using a </a:t>
            </a:r>
            <a:r>
              <a:rPr lang="en-GB" sz="2400" dirty="0" smtClean="0">
                <a:latin typeface="Arial" panose="020B0604020202020204" pitchFamily="34" charset="0"/>
                <a:cs typeface="Arial" panose="020B0604020202020204" pitchFamily="34" charset="0"/>
              </a:rPr>
              <a:t>potty/toilet.</a:t>
            </a:r>
            <a:endParaRPr lang="en-GB" sz="2400" dirty="0">
              <a:latin typeface="Arial" panose="020B0604020202020204" pitchFamily="34" charset="0"/>
              <a:cs typeface="Arial" panose="020B0604020202020204" pitchFamily="34" charset="0"/>
            </a:endParaRPr>
          </a:p>
          <a:p>
            <a:pPr>
              <a:lnSpc>
                <a:spcPct val="90000"/>
              </a:lnSpc>
            </a:pPr>
            <a:r>
              <a:rPr lang="en-GB" sz="2400" dirty="0" smtClean="0">
                <a:latin typeface="Arial" panose="020B0604020202020204" pitchFamily="34" charset="0"/>
                <a:cs typeface="Arial" panose="020B0604020202020204" pitchFamily="34" charset="0"/>
              </a:rPr>
              <a:t>Consider incentives/reward </a:t>
            </a:r>
            <a:r>
              <a:rPr lang="en-GB" sz="2400" dirty="0">
                <a:latin typeface="Arial" panose="020B0604020202020204" pitchFamily="34" charset="0"/>
                <a:cs typeface="Arial" panose="020B0604020202020204" pitchFamily="34" charset="0"/>
              </a:rPr>
              <a:t>for </a:t>
            </a:r>
            <a:r>
              <a:rPr lang="en-GB" sz="2400" b="1" dirty="0">
                <a:solidFill>
                  <a:srgbClr val="FF0000"/>
                </a:solidFill>
                <a:latin typeface="Arial" panose="020B0604020202020204" pitchFamily="34" charset="0"/>
                <a:cs typeface="Arial" panose="020B0604020202020204" pitchFamily="34" charset="0"/>
              </a:rPr>
              <a:t>sitting</a:t>
            </a:r>
            <a:r>
              <a:rPr lang="en-GB" sz="2400" dirty="0">
                <a:latin typeface="Arial" panose="020B0604020202020204" pitchFamily="34" charset="0"/>
                <a:cs typeface="Arial" panose="020B0604020202020204" pitchFamily="34" charset="0"/>
              </a:rPr>
              <a:t> on the </a:t>
            </a:r>
            <a:r>
              <a:rPr lang="en-GB" sz="2400" dirty="0" smtClean="0">
                <a:latin typeface="Arial" panose="020B0604020202020204" pitchFamily="34" charset="0"/>
                <a:cs typeface="Arial" panose="020B0604020202020204" pitchFamily="34" charset="0"/>
              </a:rPr>
              <a:t>potty/toilet </a:t>
            </a:r>
            <a:r>
              <a:rPr lang="en-GB" sz="2400" b="1" dirty="0">
                <a:latin typeface="Arial" panose="020B0604020202020204" pitchFamily="34" charset="0"/>
                <a:cs typeface="Arial" panose="020B0604020202020204" pitchFamily="34" charset="0"/>
              </a:rPr>
              <a:t>not</a:t>
            </a:r>
            <a:r>
              <a:rPr lang="en-GB" sz="2400" dirty="0">
                <a:latin typeface="Arial" panose="020B0604020202020204" pitchFamily="34" charset="0"/>
                <a:cs typeface="Arial" panose="020B0604020202020204" pitchFamily="34" charset="0"/>
              </a:rPr>
              <a:t> for </a:t>
            </a:r>
            <a:r>
              <a:rPr lang="en-GB" sz="2400" b="1" dirty="0" smtClean="0">
                <a:latin typeface="Arial" panose="020B0604020202020204" pitchFamily="34" charset="0"/>
                <a:cs typeface="Arial" panose="020B0604020202020204" pitchFamily="34" charset="0"/>
              </a:rPr>
              <a:t>just </a:t>
            </a:r>
            <a:r>
              <a:rPr lang="en-GB" sz="2400" dirty="0" smtClean="0">
                <a:latin typeface="Arial" panose="020B0604020202020204" pitchFamily="34" charset="0"/>
                <a:cs typeface="Arial" panose="020B0604020202020204" pitchFamily="34" charset="0"/>
              </a:rPr>
              <a:t>performing </a:t>
            </a:r>
            <a:r>
              <a:rPr lang="en-GB" sz="2400" dirty="0">
                <a:latin typeface="Arial" panose="020B0604020202020204" pitchFamily="34" charset="0"/>
                <a:cs typeface="Arial" panose="020B0604020202020204" pitchFamily="34" charset="0"/>
              </a:rPr>
              <a:t>on it</a:t>
            </a:r>
            <a:r>
              <a:rPr lang="en-GB" sz="2400" dirty="0" smtClean="0">
                <a:latin typeface="Arial" panose="020B0604020202020204" pitchFamily="34" charset="0"/>
                <a:cs typeface="Arial" panose="020B0604020202020204" pitchFamily="34" charset="0"/>
              </a:rPr>
              <a:t>. Especially if parents are doing this at home.</a:t>
            </a:r>
            <a:endParaRPr lang="en-GB" sz="2400" dirty="0">
              <a:latin typeface="Arial" panose="020B0604020202020204" pitchFamily="34" charset="0"/>
              <a:cs typeface="Arial" panose="020B0604020202020204" pitchFamily="34" charset="0"/>
            </a:endParaRPr>
          </a:p>
          <a:p>
            <a:pPr>
              <a:lnSpc>
                <a:spcPct val="90000"/>
              </a:lnSpc>
            </a:pPr>
            <a:r>
              <a:rPr lang="en-GB" sz="2400" dirty="0">
                <a:latin typeface="Arial" panose="020B0604020202020204" pitchFamily="34" charset="0"/>
                <a:cs typeface="Arial" panose="020B0604020202020204" pitchFamily="34" charset="0"/>
              </a:rPr>
              <a:t>Give gentle reminders and prompts.</a:t>
            </a:r>
          </a:p>
          <a:p>
            <a:endParaRPr lang="en-GB" dirty="0"/>
          </a:p>
        </p:txBody>
      </p:sp>
    </p:spTree>
    <p:extLst>
      <p:ext uri="{BB962C8B-B14F-4D97-AF65-F5344CB8AC3E}">
        <p14:creationId xmlns:p14="http://schemas.microsoft.com/office/powerpoint/2010/main" val="3770482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Transition from Potty to Toilet</a:t>
            </a:r>
            <a:endParaRPr lang="en-GB" dirty="0"/>
          </a:p>
        </p:txBody>
      </p:sp>
      <p:sp>
        <p:nvSpPr>
          <p:cNvPr id="3" name="Content Placeholder 2"/>
          <p:cNvSpPr>
            <a:spLocks noGrp="1"/>
          </p:cNvSpPr>
          <p:nvPr>
            <p:ph idx="1"/>
          </p:nvPr>
        </p:nvSpPr>
        <p:spPr/>
        <p:txBody>
          <a:bodyPr/>
          <a:lstStyle/>
          <a:p>
            <a:pPr marL="0" indent="0">
              <a:buNone/>
              <a:defRPr/>
            </a:pPr>
            <a:r>
              <a:rPr lang="en-GB" dirty="0">
                <a:latin typeface="Arial" panose="020B0604020202020204" pitchFamily="34" charset="0"/>
                <a:cs typeface="Arial" panose="020B0604020202020204" pitchFamily="34" charset="0"/>
              </a:rPr>
              <a:t>Sitting on the toilet is the next step after sitting on a potty. For most it will be a natural progression. For others it won’t be so easy. Things to consider:</a:t>
            </a:r>
          </a:p>
          <a:p>
            <a:pPr marL="0" indent="0">
              <a:lnSpc>
                <a:spcPct val="90000"/>
              </a:lnSpc>
              <a:buNone/>
              <a:defRPr/>
            </a:pPr>
            <a:r>
              <a:rPr lang="en-GB" dirty="0">
                <a:latin typeface="Arial" panose="020B0604020202020204" pitchFamily="34" charset="0"/>
                <a:cs typeface="Arial" panose="020B0604020202020204" pitchFamily="34" charset="0"/>
              </a:rPr>
              <a:t>Provide a step to… </a:t>
            </a:r>
          </a:p>
          <a:p>
            <a:pPr marL="609600" indent="-609600">
              <a:lnSpc>
                <a:spcPct val="90000"/>
              </a:lnSpc>
              <a:buFont typeface="Wingdings" pitchFamily="2" charset="2"/>
              <a:buAutoNum type="alphaLcPeriod"/>
              <a:defRPr/>
            </a:pPr>
            <a:r>
              <a:rPr lang="en-GB" dirty="0">
                <a:latin typeface="Arial" panose="020B0604020202020204" pitchFamily="34" charset="0"/>
                <a:cs typeface="Arial" panose="020B0604020202020204" pitchFamily="34" charset="0"/>
              </a:rPr>
              <a:t>Help your child get on to the toilet.</a:t>
            </a:r>
          </a:p>
          <a:p>
            <a:pPr marL="609600" indent="-609600">
              <a:lnSpc>
                <a:spcPct val="90000"/>
              </a:lnSpc>
              <a:buFont typeface="Wingdings" pitchFamily="2" charset="2"/>
              <a:buAutoNum type="alphaLcPeriod"/>
              <a:defRPr/>
            </a:pPr>
            <a:r>
              <a:rPr lang="en-GB" dirty="0">
                <a:latin typeface="Arial" panose="020B0604020202020204" pitchFamily="34" charset="0"/>
                <a:cs typeface="Arial" panose="020B0604020202020204" pitchFamily="34" charset="0"/>
              </a:rPr>
              <a:t>To provide a </a:t>
            </a:r>
            <a:r>
              <a:rPr lang="en-GB" dirty="0" smtClean="0">
                <a:latin typeface="Arial" panose="020B0604020202020204" pitchFamily="34" charset="0"/>
                <a:cs typeface="Arial" panose="020B0604020202020204" pitchFamily="34" charset="0"/>
              </a:rPr>
              <a:t>good </a:t>
            </a:r>
            <a:r>
              <a:rPr lang="en-GB" dirty="0">
                <a:latin typeface="Arial" panose="020B0604020202020204" pitchFamily="34" charset="0"/>
                <a:cs typeface="Arial" panose="020B0604020202020204" pitchFamily="34" charset="0"/>
              </a:rPr>
              <a:t>base for their feet. </a:t>
            </a:r>
            <a:r>
              <a:rPr lang="en-GB" b="1" dirty="0">
                <a:solidFill>
                  <a:srgbClr val="FF0000"/>
                </a:solidFill>
                <a:latin typeface="Arial" panose="020B0604020202020204" pitchFamily="34" charset="0"/>
                <a:cs typeface="Arial" panose="020B0604020202020204" pitchFamily="34" charset="0"/>
              </a:rPr>
              <a:t>(Important for </a:t>
            </a:r>
            <a:r>
              <a:rPr lang="en-GB" b="1" dirty="0" err="1">
                <a:solidFill>
                  <a:srgbClr val="FF0000"/>
                </a:solidFill>
                <a:latin typeface="Arial" panose="020B0604020202020204" pitchFamily="34" charset="0"/>
                <a:cs typeface="Arial" panose="020B0604020202020204" pitchFamily="34" charset="0"/>
              </a:rPr>
              <a:t>pooing</a:t>
            </a:r>
            <a:r>
              <a:rPr lang="en-GB" b="1" dirty="0">
                <a:solidFill>
                  <a:srgbClr val="FF0000"/>
                </a:solidFill>
                <a:latin typeface="Arial" panose="020B0604020202020204" pitchFamily="34" charset="0"/>
                <a:cs typeface="Arial" panose="020B0604020202020204" pitchFamily="34" charset="0"/>
              </a:rPr>
              <a:t>)</a:t>
            </a:r>
          </a:p>
          <a:p>
            <a:pPr marL="0" indent="0">
              <a:lnSpc>
                <a:spcPct val="90000"/>
              </a:lnSpc>
              <a:buNone/>
              <a:defRPr/>
            </a:pPr>
            <a:r>
              <a:rPr lang="en-GB" dirty="0">
                <a:latin typeface="Arial" panose="020B0604020202020204" pitchFamily="34" charset="0"/>
                <a:cs typeface="Arial" panose="020B0604020202020204" pitchFamily="34" charset="0"/>
              </a:rPr>
              <a:t>Consider…</a:t>
            </a:r>
          </a:p>
          <a:p>
            <a:pPr>
              <a:lnSpc>
                <a:spcPct val="90000"/>
              </a:lnSpc>
              <a:buFont typeface="Arial" pitchFamily="34" charset="0"/>
              <a:buChar char="•"/>
              <a:defRPr/>
            </a:pPr>
            <a:r>
              <a:rPr lang="en-GB" dirty="0">
                <a:latin typeface="Arial" panose="020B0604020202020204" pitchFamily="34" charset="0"/>
                <a:cs typeface="Arial" panose="020B0604020202020204" pitchFamily="34" charset="0"/>
              </a:rPr>
              <a:t>Fitting a child’s toilet seat inside the standard seat to provide security and stability.</a:t>
            </a:r>
          </a:p>
          <a:p>
            <a:endParaRPr lang="en-GB" dirty="0"/>
          </a:p>
        </p:txBody>
      </p:sp>
    </p:spTree>
    <p:extLst>
      <p:ext uri="{BB962C8B-B14F-4D97-AF65-F5344CB8AC3E}">
        <p14:creationId xmlns:p14="http://schemas.microsoft.com/office/powerpoint/2010/main" val="1466776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Needing a Nappy to Poo</a:t>
            </a:r>
            <a:endParaRPr lang="en-GB" dirty="0"/>
          </a:p>
        </p:txBody>
      </p:sp>
      <p:sp>
        <p:nvSpPr>
          <p:cNvPr id="3" name="Content Placeholder 2"/>
          <p:cNvSpPr>
            <a:spLocks noGrp="1"/>
          </p:cNvSpPr>
          <p:nvPr>
            <p:ph idx="1"/>
          </p:nvPr>
        </p:nvSpPr>
        <p:spPr/>
        <p:txBody>
          <a:bodyPr>
            <a:normAutofit lnSpcReduction="10000"/>
          </a:bodyPr>
          <a:lstStyle/>
          <a:p>
            <a:pPr marL="273050" lvl="0" indent="-273050" fontAlgn="base">
              <a:lnSpc>
                <a:spcPct val="90000"/>
              </a:lnSpc>
              <a:spcAft>
                <a:spcPct val="0"/>
              </a:spcAft>
              <a:buClr>
                <a:srgbClr val="0BD0D9"/>
              </a:buClr>
              <a:buNone/>
              <a:defRPr/>
            </a:pPr>
            <a:r>
              <a:rPr lang="en-GB" sz="2000" dirty="0">
                <a:solidFill>
                  <a:prstClr val="black"/>
                </a:solidFill>
                <a:latin typeface="Arial" panose="020B0604020202020204" pitchFamily="34" charset="0"/>
                <a:cs typeface="Arial" panose="020B0604020202020204" pitchFamily="34" charset="0"/>
              </a:rPr>
              <a:t>Some children feel more secure to do a poo in a nappy. </a:t>
            </a:r>
          </a:p>
          <a:p>
            <a:pPr marL="273050" lvl="0" indent="-273050" fontAlgn="base">
              <a:lnSpc>
                <a:spcPct val="90000"/>
              </a:lnSpc>
              <a:spcAft>
                <a:spcPct val="0"/>
              </a:spcAft>
              <a:buClr>
                <a:srgbClr val="0BD0D9"/>
              </a:buClr>
              <a:buNone/>
              <a:defRPr/>
            </a:pPr>
            <a:r>
              <a:rPr lang="en-GB" sz="2000" dirty="0">
                <a:solidFill>
                  <a:prstClr val="black"/>
                </a:solidFill>
                <a:latin typeface="Arial" panose="020B0604020202020204" pitchFamily="34" charset="0"/>
                <a:cs typeface="Arial" panose="020B0604020202020204" pitchFamily="34" charset="0"/>
              </a:rPr>
              <a:t>Consider the following to change this: </a:t>
            </a:r>
          </a:p>
          <a:p>
            <a:pPr marL="273050" lvl="0" indent="-273050" fontAlgn="base">
              <a:spcAft>
                <a:spcPct val="0"/>
              </a:spcAft>
              <a:buClr>
                <a:srgbClr val="0BD0D9"/>
              </a:buClr>
              <a:buFont typeface="Wingdings 2" pitchFamily="18" charset="2"/>
              <a:buChar char=""/>
              <a:defRPr/>
            </a:pPr>
            <a:r>
              <a:rPr lang="en-GB" sz="2000" kern="0" dirty="0">
                <a:solidFill>
                  <a:srgbClr val="000000"/>
                </a:solidFill>
                <a:latin typeface="Arial" panose="020B0604020202020204" pitchFamily="34" charset="0"/>
                <a:cs typeface="Arial" panose="020B0604020202020204" pitchFamily="34" charset="0"/>
              </a:rPr>
              <a:t>Ensure nappies are kept in the bathroom.</a:t>
            </a:r>
          </a:p>
          <a:p>
            <a:pPr marL="273050" lvl="0" indent="-273050" fontAlgn="base">
              <a:spcAft>
                <a:spcPct val="0"/>
              </a:spcAft>
              <a:buClr>
                <a:srgbClr val="0BD0D9"/>
              </a:buClr>
              <a:buFont typeface="Wingdings 2" pitchFamily="18" charset="2"/>
              <a:buChar char=""/>
              <a:defRPr/>
            </a:pPr>
            <a:r>
              <a:rPr lang="en-GB" sz="2000" kern="0" dirty="0">
                <a:solidFill>
                  <a:srgbClr val="000000"/>
                </a:solidFill>
                <a:latin typeface="Arial" panose="020B0604020202020204" pitchFamily="34" charset="0"/>
                <a:cs typeface="Arial" panose="020B0604020202020204" pitchFamily="34" charset="0"/>
              </a:rPr>
              <a:t>Most likely, your child will have a regular time to do a poo. Try to encourage him/her to sit on the potty at this time with or without wearing a nappy.</a:t>
            </a:r>
          </a:p>
          <a:p>
            <a:pPr marL="273050" lvl="0" indent="-273050" fontAlgn="base">
              <a:lnSpc>
                <a:spcPct val="90000"/>
              </a:lnSpc>
              <a:spcAft>
                <a:spcPct val="0"/>
              </a:spcAft>
              <a:buClr>
                <a:srgbClr val="0BD0D9"/>
              </a:buClr>
              <a:buFont typeface="Wingdings 2" pitchFamily="18" charset="2"/>
              <a:buChar char=""/>
              <a:defRPr/>
            </a:pPr>
            <a:r>
              <a:rPr lang="en-GB" sz="2000" dirty="0">
                <a:solidFill>
                  <a:prstClr val="black"/>
                </a:solidFill>
                <a:latin typeface="Arial" panose="020B0604020202020204" pitchFamily="34" charset="0"/>
                <a:cs typeface="Arial" panose="020B0604020202020204" pitchFamily="34" charset="0"/>
              </a:rPr>
              <a:t>If wearing a nappy, gently see if he/she will let you remove the nappy or loosen the tabs.</a:t>
            </a:r>
          </a:p>
          <a:p>
            <a:pPr marL="273050" lvl="0" indent="-273050" fontAlgn="base">
              <a:lnSpc>
                <a:spcPct val="90000"/>
              </a:lnSpc>
              <a:spcAft>
                <a:spcPct val="0"/>
              </a:spcAft>
              <a:buClr>
                <a:srgbClr val="0BD0D9"/>
              </a:buClr>
              <a:buFont typeface="Wingdings 2" pitchFamily="18" charset="2"/>
              <a:buChar char=""/>
              <a:defRPr/>
            </a:pPr>
            <a:r>
              <a:rPr lang="en-GB" sz="2000" dirty="0">
                <a:solidFill>
                  <a:prstClr val="black"/>
                </a:solidFill>
                <a:latin typeface="Arial" panose="020B0604020202020204" pitchFamily="34" charset="0"/>
                <a:cs typeface="Arial" panose="020B0604020202020204" pitchFamily="34" charset="0"/>
              </a:rPr>
              <a:t>If able, remove the nappy and line potty or toilet with it to catch the poo.</a:t>
            </a:r>
          </a:p>
          <a:p>
            <a:pPr marL="273050" lvl="0" indent="-273050" fontAlgn="base">
              <a:lnSpc>
                <a:spcPct val="90000"/>
              </a:lnSpc>
              <a:spcAft>
                <a:spcPct val="0"/>
              </a:spcAft>
              <a:buClr>
                <a:srgbClr val="0BD0D9"/>
              </a:buClr>
              <a:buFont typeface="Wingdings 2" pitchFamily="18" charset="2"/>
              <a:buChar char=""/>
              <a:defRPr/>
            </a:pPr>
            <a:r>
              <a:rPr lang="en-GB" sz="2000" dirty="0">
                <a:solidFill>
                  <a:prstClr val="black"/>
                </a:solidFill>
                <a:latin typeface="Arial" panose="020B0604020202020204" pitchFamily="34" charset="0"/>
                <a:cs typeface="Arial" panose="020B0604020202020204" pitchFamily="34" charset="0"/>
              </a:rPr>
              <a:t>If really reluctant, you could make a hole in the nappy, so the poo can drop through.</a:t>
            </a:r>
          </a:p>
          <a:p>
            <a:pPr marL="273050" lvl="0" indent="-273050" fontAlgn="base">
              <a:lnSpc>
                <a:spcPct val="90000"/>
              </a:lnSpc>
              <a:spcAft>
                <a:spcPct val="0"/>
              </a:spcAft>
              <a:buClr>
                <a:srgbClr val="0BD0D9"/>
              </a:buClr>
              <a:buFont typeface="Wingdings 2" pitchFamily="18" charset="2"/>
              <a:buChar char=""/>
              <a:defRPr/>
            </a:pPr>
            <a:r>
              <a:rPr lang="en-GB" sz="2000" dirty="0">
                <a:solidFill>
                  <a:prstClr val="black"/>
                </a:solidFill>
                <a:latin typeface="Arial" panose="020B0604020202020204" pitchFamily="34" charset="0"/>
                <a:cs typeface="Arial" panose="020B0604020202020204" pitchFamily="34" charset="0"/>
              </a:rPr>
              <a:t>Involve your child in emptying the nappy contents down the toilet and flushing the poo away.</a:t>
            </a:r>
          </a:p>
          <a:p>
            <a:endParaRPr lang="en-GB" dirty="0"/>
          </a:p>
        </p:txBody>
      </p:sp>
    </p:spTree>
    <p:extLst>
      <p:ext uri="{BB962C8B-B14F-4D97-AF65-F5344CB8AC3E}">
        <p14:creationId xmlns:p14="http://schemas.microsoft.com/office/powerpoint/2010/main" val="32680983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Children with Additional Needs</a:t>
            </a:r>
            <a:endParaRPr lang="en-GB" dirty="0"/>
          </a:p>
        </p:txBody>
      </p:sp>
      <p:sp>
        <p:nvSpPr>
          <p:cNvPr id="3" name="Content Placeholder 2"/>
          <p:cNvSpPr>
            <a:spLocks noGrp="1"/>
          </p:cNvSpPr>
          <p:nvPr>
            <p:ph idx="1"/>
          </p:nvPr>
        </p:nvSpPr>
        <p:spPr/>
        <p:txBody>
          <a:bodyPr>
            <a:normAutofit fontScale="62500" lnSpcReduction="20000"/>
          </a:bodyPr>
          <a:lstStyle/>
          <a:p>
            <a:pPr marL="0" indent="0">
              <a:buNone/>
            </a:pPr>
            <a:r>
              <a:rPr lang="en-GB" sz="2800" dirty="0">
                <a:latin typeface="Arial" panose="020B0604020202020204" pitchFamily="34" charset="0"/>
                <a:cs typeface="Arial" panose="020B0604020202020204" pitchFamily="34" charset="0"/>
              </a:rPr>
              <a:t>Toilet training for children with additional needs can be done in much the same way as teaching a child without additional needs, provided that there is not a physical reason for not being able to sit on a potty or toilet. It just might take a little longer in some cases.</a:t>
            </a:r>
          </a:p>
          <a:p>
            <a:pPr marL="0" indent="0">
              <a:buNone/>
            </a:pPr>
            <a:endParaRPr lang="en-GB" sz="2800"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Things to consider:</a:t>
            </a:r>
          </a:p>
          <a:p>
            <a:r>
              <a:rPr lang="en-GB" sz="2800" dirty="0">
                <a:latin typeface="Arial" panose="020B0604020202020204" pitchFamily="34" charset="0"/>
                <a:cs typeface="Arial" panose="020B0604020202020204" pitchFamily="34" charset="0"/>
              </a:rPr>
              <a:t>A child with additional needs is not always able to communicate their thoughts and feelings. Therefore you might not be able to rely on their signals to tell you when they’re ready to potty train. </a:t>
            </a:r>
          </a:p>
          <a:p>
            <a:r>
              <a:rPr lang="en-GB" sz="2800" dirty="0">
                <a:latin typeface="Arial" panose="020B0604020202020204" pitchFamily="34" charset="0"/>
                <a:cs typeface="Arial" panose="020B0604020202020204" pitchFamily="34" charset="0"/>
              </a:rPr>
              <a:t>Get to know and record how often the child goes for a wee or poo to help decide regards readiness.</a:t>
            </a:r>
          </a:p>
          <a:p>
            <a:r>
              <a:rPr lang="en-GB" sz="2800" dirty="0">
                <a:latin typeface="Arial" panose="020B0604020202020204" pitchFamily="34" charset="0"/>
                <a:cs typeface="Arial" panose="020B0604020202020204" pitchFamily="34" charset="0"/>
              </a:rPr>
              <a:t>Create a potty or toilet routine based on the information you have recorded.</a:t>
            </a:r>
            <a:br>
              <a:rPr lang="en-GB" sz="2800" dirty="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endParaRPr lang="en-GB" sz="2800"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As with a child without additional needs, it is really important to ensure he/she feels relaxed, comfortable and secure about using a toilet or potty. It might be necessary seek advice from an Occupational Therapist who can advise which support is best whilst toilet training.</a:t>
            </a:r>
            <a:endParaRPr lang="en-GB" sz="2800" dirty="0"/>
          </a:p>
          <a:p>
            <a:endParaRPr lang="en-GB" dirty="0"/>
          </a:p>
        </p:txBody>
      </p:sp>
    </p:spTree>
    <p:extLst>
      <p:ext uri="{BB962C8B-B14F-4D97-AF65-F5344CB8AC3E}">
        <p14:creationId xmlns:p14="http://schemas.microsoft.com/office/powerpoint/2010/main" val="529871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Recap</a:t>
            </a:r>
            <a:endParaRPr lang="en-GB" dirty="0"/>
          </a:p>
        </p:txBody>
      </p:sp>
      <p:sp>
        <p:nvSpPr>
          <p:cNvPr id="3" name="Content Placeholder 2"/>
          <p:cNvSpPr>
            <a:spLocks noGrp="1"/>
          </p:cNvSpPr>
          <p:nvPr>
            <p:ph idx="1"/>
          </p:nvPr>
        </p:nvSpPr>
        <p:spPr>
          <a:xfrm>
            <a:off x="457200" y="1935480"/>
            <a:ext cx="8229600" cy="4517856"/>
          </a:xfrm>
        </p:spPr>
        <p:txBody>
          <a:bodyPr>
            <a:normAutofit/>
          </a:bodyPr>
          <a:lstStyle/>
          <a:p>
            <a:r>
              <a:rPr lang="en-GB" dirty="0" smtClean="0">
                <a:latin typeface="Arial" panose="020B0604020202020204" pitchFamily="34" charset="0"/>
                <a:cs typeface="Arial" panose="020B0604020202020204" pitchFamily="34" charset="0"/>
              </a:rPr>
              <a:t>Encourage children in your care </a:t>
            </a:r>
            <a:r>
              <a:rPr lang="en-GB" dirty="0">
                <a:latin typeface="Arial" panose="020B0604020202020204" pitchFamily="34" charset="0"/>
                <a:cs typeface="Arial" panose="020B0604020202020204" pitchFamily="34" charset="0"/>
              </a:rPr>
              <a:t>to drink </a:t>
            </a:r>
            <a:r>
              <a:rPr lang="en-GB" dirty="0" smtClean="0">
                <a:latin typeface="Arial" panose="020B0604020202020204" pitchFamily="34" charset="0"/>
                <a:cs typeface="Arial" panose="020B0604020202020204" pitchFamily="34" charset="0"/>
              </a:rPr>
              <a:t>at least 3 cups of fluid per day</a:t>
            </a:r>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whilst in your care.</a:t>
            </a:r>
          </a:p>
          <a:p>
            <a:r>
              <a:rPr lang="en-GB" dirty="0">
                <a:latin typeface="Arial" panose="020B0604020202020204" pitchFamily="34" charset="0"/>
                <a:cs typeface="Arial" panose="020B0604020202020204" pitchFamily="34" charset="0"/>
              </a:rPr>
              <a:t>Everything should take place in the </a:t>
            </a:r>
            <a:r>
              <a:rPr lang="en-GB" dirty="0" smtClean="0">
                <a:latin typeface="Arial" panose="020B0604020202020204" pitchFamily="34" charset="0"/>
                <a:cs typeface="Arial" panose="020B0604020202020204" pitchFamily="34" charset="0"/>
              </a:rPr>
              <a:t>toileting </a:t>
            </a:r>
            <a:r>
              <a:rPr lang="en-GB" dirty="0">
                <a:latin typeface="Arial" panose="020B0604020202020204" pitchFamily="34" charset="0"/>
                <a:cs typeface="Arial" panose="020B0604020202020204" pitchFamily="34" charset="0"/>
              </a:rPr>
              <a:t>area.</a:t>
            </a:r>
          </a:p>
          <a:p>
            <a:r>
              <a:rPr lang="en-GB" dirty="0">
                <a:latin typeface="Arial" panose="020B0604020202020204" pitchFamily="34" charset="0"/>
                <a:cs typeface="Arial" panose="020B0604020202020204" pitchFamily="34" charset="0"/>
              </a:rPr>
              <a:t>Try changing </a:t>
            </a:r>
            <a:r>
              <a:rPr lang="en-GB" dirty="0" smtClean="0">
                <a:latin typeface="Arial" panose="020B0604020202020204" pitchFamily="34" charset="0"/>
                <a:cs typeface="Arial" panose="020B0604020202020204" pitchFamily="34" charset="0"/>
              </a:rPr>
              <a:t>children being trained </a:t>
            </a:r>
            <a:r>
              <a:rPr lang="en-GB" dirty="0">
                <a:latin typeface="Arial" panose="020B0604020202020204" pitchFamily="34" charset="0"/>
                <a:cs typeface="Arial" panose="020B0604020202020204" pitchFamily="34" charset="0"/>
              </a:rPr>
              <a:t>whilst </a:t>
            </a:r>
            <a:r>
              <a:rPr lang="en-GB" dirty="0" smtClean="0">
                <a:latin typeface="Arial" panose="020B0604020202020204" pitchFamily="34" charset="0"/>
                <a:cs typeface="Arial" panose="020B0604020202020204" pitchFamily="34" charset="0"/>
              </a:rPr>
              <a:t>they stand, rather than </a:t>
            </a:r>
            <a:r>
              <a:rPr lang="en-GB" dirty="0">
                <a:latin typeface="Arial" panose="020B0604020202020204" pitchFamily="34" charset="0"/>
                <a:cs typeface="Arial" panose="020B0604020202020204" pitchFamily="34" charset="0"/>
              </a:rPr>
              <a:t>lying </a:t>
            </a:r>
            <a:r>
              <a:rPr lang="en-GB" dirty="0" smtClean="0">
                <a:latin typeface="Arial" panose="020B0604020202020204" pitchFamily="34" charset="0"/>
                <a:cs typeface="Arial" panose="020B0604020202020204" pitchFamily="34" charset="0"/>
              </a:rPr>
              <a:t>them down.</a:t>
            </a:r>
          </a:p>
          <a:p>
            <a:r>
              <a:rPr lang="en-GB" dirty="0" smtClean="0">
                <a:latin typeface="Arial" panose="020B0604020202020204" pitchFamily="34" charset="0"/>
                <a:cs typeface="Arial" panose="020B0604020202020204" pitchFamily="34" charset="0"/>
              </a:rPr>
              <a:t>Encourage boys to sit not stand whilst toilet training</a:t>
            </a:r>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Communicate with parents regards progress.</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Be </a:t>
            </a:r>
            <a:r>
              <a:rPr lang="en-GB" dirty="0" smtClean="0">
                <a:latin typeface="Arial" panose="020B0604020202020204" pitchFamily="34" charset="0"/>
                <a:cs typeface="Arial" panose="020B0604020202020204" pitchFamily="34" charset="0"/>
              </a:rPr>
              <a:t>consistent, keep calm, keep positive. There will always be accidents!</a:t>
            </a: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493373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When all goes wrong….</a:t>
            </a:r>
            <a:endParaRPr lang="en-GB" dirty="0"/>
          </a:p>
        </p:txBody>
      </p:sp>
      <p:sp>
        <p:nvSpPr>
          <p:cNvPr id="3" name="Content Placeholder 2"/>
          <p:cNvSpPr>
            <a:spLocks noGrp="1"/>
          </p:cNvSpPr>
          <p:nvPr>
            <p:ph sz="quarter" idx="2"/>
          </p:nvPr>
        </p:nvSpPr>
        <p:spPr>
          <a:xfrm>
            <a:off x="457200" y="2514600"/>
            <a:ext cx="4114800" cy="3845720"/>
          </a:xfrm>
        </p:spPr>
        <p:txBody>
          <a:bodyPr>
            <a:normAutofit fontScale="92500" lnSpcReduction="20000"/>
          </a:bodyPr>
          <a:lstStyle/>
          <a:p>
            <a:pPr marL="0" indent="0">
              <a:buNone/>
            </a:pPr>
            <a:r>
              <a:rPr lang="en-GB" dirty="0" smtClean="0">
                <a:latin typeface="Arial" panose="020B0604020202020204" pitchFamily="34" charset="0"/>
                <a:cs typeface="Arial" panose="020B0604020202020204" pitchFamily="34" charset="0"/>
              </a:rPr>
              <a:t>The consequences for a child when toileting goes wrong can mean….</a:t>
            </a:r>
          </a:p>
          <a:p>
            <a:pPr>
              <a:buFont typeface="Arial" pitchFamily="34" charset="0"/>
              <a:buChar char="•"/>
            </a:pPr>
            <a:r>
              <a:rPr lang="en-GB" dirty="0" smtClean="0">
                <a:latin typeface="Arial" panose="020B0604020202020204" pitchFamily="34" charset="0"/>
                <a:cs typeface="Arial" panose="020B0604020202020204" pitchFamily="34" charset="0"/>
              </a:rPr>
              <a:t>Constipation</a:t>
            </a:r>
          </a:p>
          <a:p>
            <a:pPr>
              <a:buFont typeface="Arial" pitchFamily="34" charset="0"/>
              <a:buChar char="•"/>
            </a:pPr>
            <a:r>
              <a:rPr lang="en-GB" dirty="0" smtClean="0">
                <a:latin typeface="Arial" panose="020B0604020202020204" pitchFamily="34" charset="0"/>
                <a:cs typeface="Arial" panose="020B0604020202020204" pitchFamily="34" charset="0"/>
              </a:rPr>
              <a:t>Day time wetting</a:t>
            </a:r>
          </a:p>
          <a:p>
            <a:pPr>
              <a:buFont typeface="Arial" pitchFamily="34" charset="0"/>
              <a:buChar char="•"/>
            </a:pPr>
            <a:r>
              <a:rPr lang="en-GB" dirty="0" smtClean="0">
                <a:latin typeface="Arial" panose="020B0604020202020204" pitchFamily="34" charset="0"/>
                <a:cs typeface="Arial" panose="020B0604020202020204" pitchFamily="34" charset="0"/>
              </a:rPr>
              <a:t>Night time wetting</a:t>
            </a:r>
          </a:p>
          <a:p>
            <a:pPr>
              <a:buFont typeface="Arial" pitchFamily="34" charset="0"/>
              <a:buChar char="•"/>
            </a:pPr>
            <a:r>
              <a:rPr lang="en-GB" dirty="0" smtClean="0">
                <a:latin typeface="Arial" panose="020B0604020202020204" pitchFamily="34" charset="0"/>
                <a:cs typeface="Arial" panose="020B0604020202020204" pitchFamily="34" charset="0"/>
              </a:rPr>
              <a:t>Repetitive Urinary Tract Infections (UTI’s) which can lead to significant renal damage</a:t>
            </a:r>
          </a:p>
          <a:p>
            <a:pPr>
              <a:buFont typeface="Arial" pitchFamily="34" charset="0"/>
              <a:buChar char="•"/>
            </a:pPr>
            <a:endParaRPr lang="en-GB" dirty="0" smtClean="0">
              <a:latin typeface="Arial" panose="020B0604020202020204" pitchFamily="34" charset="0"/>
              <a:cs typeface="Arial" panose="020B0604020202020204" pitchFamily="34" charset="0"/>
            </a:endParaRPr>
          </a:p>
          <a:p>
            <a:pPr marL="0" indent="0">
              <a:buNone/>
            </a:pPr>
            <a:r>
              <a:rPr lang="en-GB" dirty="0" smtClean="0">
                <a:latin typeface="Arial" panose="020B0604020202020204" pitchFamily="34" charset="0"/>
                <a:cs typeface="Arial" panose="020B0604020202020204" pitchFamily="34" charset="0"/>
              </a:rPr>
              <a:t>Failure to treat will impact hugely on a child’s </a:t>
            </a:r>
            <a:r>
              <a:rPr lang="en-GB" dirty="0">
                <a:latin typeface="Arial" panose="020B0604020202020204" pitchFamily="34" charset="0"/>
                <a:cs typeface="Arial" panose="020B0604020202020204" pitchFamily="34" charset="0"/>
              </a:rPr>
              <a:t>self esteem, education and social relationships</a:t>
            </a:r>
          </a:p>
        </p:txBody>
      </p:sp>
      <p:pic>
        <p:nvPicPr>
          <p:cNvPr id="2050" name="Picture 2"/>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4644008" y="2564904"/>
            <a:ext cx="4041775" cy="3291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7574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Referral Pathway</a:t>
            </a:r>
            <a:endParaRPr lang="en-GB" dirty="0"/>
          </a:p>
        </p:txBody>
      </p:sp>
      <p:sp>
        <p:nvSpPr>
          <p:cNvPr id="3" name="Content Placeholder 2"/>
          <p:cNvSpPr>
            <a:spLocks noGrp="1"/>
          </p:cNvSpPr>
          <p:nvPr>
            <p:ph idx="1"/>
          </p:nvPr>
        </p:nvSpPr>
        <p:spPr>
          <a:xfrm>
            <a:off x="467544" y="2060848"/>
            <a:ext cx="8229600" cy="4661872"/>
          </a:xfrm>
        </p:spPr>
        <p:txBody>
          <a:bodyPr>
            <a:normAutofit fontScale="40000" lnSpcReduction="20000"/>
          </a:bodyPr>
          <a:lstStyle/>
          <a:p>
            <a:pPr marL="0" indent="0">
              <a:buNone/>
            </a:pPr>
            <a:r>
              <a:rPr lang="en-GB" sz="3400" dirty="0">
                <a:latin typeface="Arial" panose="020B0604020202020204" pitchFamily="34" charset="0"/>
                <a:cs typeface="Arial" panose="020B0604020202020204" pitchFamily="34" charset="0"/>
              </a:rPr>
              <a:t>Working together with parents is essential for toilet training to be achievable for any child. Should a child be identified as having a continence issue, the referral pathway is as follows: </a:t>
            </a:r>
            <a:endParaRPr lang="en-GB" sz="3400" dirty="0" smtClean="0">
              <a:latin typeface="Arial" panose="020B0604020202020204" pitchFamily="34" charset="0"/>
              <a:cs typeface="Arial" panose="020B0604020202020204" pitchFamily="34" charset="0"/>
            </a:endParaRPr>
          </a:p>
          <a:p>
            <a:pPr marL="0" indent="0">
              <a:buNone/>
            </a:pPr>
            <a:endParaRPr lang="en-GB" sz="3400" dirty="0">
              <a:latin typeface="Arial" panose="020B0604020202020204" pitchFamily="34" charset="0"/>
              <a:cs typeface="Arial" panose="020B0604020202020204" pitchFamily="34" charset="0"/>
            </a:endParaRPr>
          </a:p>
          <a:p>
            <a:pPr marL="0" indent="0">
              <a:buNone/>
            </a:pPr>
            <a:r>
              <a:rPr lang="en-GB" sz="3400" b="1" dirty="0">
                <a:latin typeface="Arial" panose="020B0604020202020204" pitchFamily="34" charset="0"/>
                <a:cs typeface="Arial" panose="020B0604020202020204" pitchFamily="34" charset="0"/>
              </a:rPr>
              <a:t>Any child registered with a GP practice in North, East, South Devon and Torbay</a:t>
            </a:r>
            <a:r>
              <a:rPr lang="en-GB" sz="3400" b="1" dirty="0" smtClean="0">
                <a:latin typeface="Arial" panose="020B0604020202020204" pitchFamily="34" charset="0"/>
                <a:cs typeface="Arial" panose="020B0604020202020204" pitchFamily="34" charset="0"/>
              </a:rPr>
              <a:t>…..</a:t>
            </a:r>
          </a:p>
          <a:p>
            <a:pPr marL="0" indent="0">
              <a:buNone/>
            </a:pPr>
            <a:endParaRPr lang="en-GB" sz="3400" dirty="0">
              <a:latin typeface="Arial" panose="020B0604020202020204" pitchFamily="34" charset="0"/>
              <a:cs typeface="Arial" panose="020B0604020202020204" pitchFamily="34" charset="0"/>
            </a:endParaRPr>
          </a:p>
          <a:p>
            <a:r>
              <a:rPr lang="en-GB" sz="3400" b="1" dirty="0">
                <a:solidFill>
                  <a:srgbClr val="FF0000"/>
                </a:solidFill>
                <a:latin typeface="Arial" panose="020B0604020202020204" pitchFamily="34" charset="0"/>
                <a:cs typeface="Arial" panose="020B0604020202020204" pitchFamily="34" charset="0"/>
              </a:rPr>
              <a:t>Level 1 (Basic) </a:t>
            </a:r>
            <a:r>
              <a:rPr lang="en-GB" sz="3400" dirty="0">
                <a:latin typeface="Arial" panose="020B0604020202020204" pitchFamily="34" charset="0"/>
                <a:cs typeface="Arial" panose="020B0604020202020204" pitchFamily="34" charset="0"/>
              </a:rPr>
              <a:t>– Practitioners working at a community level (GP’S, Public Health Nurses, Early Years settings and schools) to provide basic diet and fluid information, help with behaviour and signpost to ERIC website. </a:t>
            </a:r>
            <a:endParaRPr lang="en-GB" sz="3400" dirty="0" smtClean="0">
              <a:latin typeface="Arial" panose="020B0604020202020204" pitchFamily="34" charset="0"/>
              <a:cs typeface="Arial" panose="020B0604020202020204" pitchFamily="34" charset="0"/>
            </a:endParaRPr>
          </a:p>
          <a:p>
            <a:endParaRPr lang="en-GB" sz="3400" dirty="0">
              <a:latin typeface="Arial" panose="020B0604020202020204" pitchFamily="34" charset="0"/>
              <a:cs typeface="Arial" panose="020B0604020202020204" pitchFamily="34" charset="0"/>
            </a:endParaRPr>
          </a:p>
          <a:p>
            <a:pPr marL="0" indent="0">
              <a:buNone/>
            </a:pPr>
            <a:r>
              <a:rPr lang="en-GB" sz="3400" b="1" dirty="0">
                <a:latin typeface="Arial" panose="020B0604020202020204" pitchFamily="34" charset="0"/>
                <a:cs typeface="Arial" panose="020B0604020202020204" pitchFamily="34" charset="0"/>
              </a:rPr>
              <a:t>If no further progress is made then a child should be referred directly into the Paediatric Bladder and Bowel Service</a:t>
            </a:r>
            <a:r>
              <a:rPr lang="en-GB" sz="3400" b="1" dirty="0" smtClean="0">
                <a:latin typeface="Arial" panose="020B0604020202020204" pitchFamily="34" charset="0"/>
                <a:cs typeface="Arial" panose="020B0604020202020204" pitchFamily="34" charset="0"/>
              </a:rPr>
              <a:t>….</a:t>
            </a:r>
          </a:p>
          <a:p>
            <a:pPr marL="0" indent="0">
              <a:buNone/>
            </a:pPr>
            <a:endParaRPr lang="en-GB" sz="3400" dirty="0">
              <a:latin typeface="Arial" panose="020B0604020202020204" pitchFamily="34" charset="0"/>
              <a:cs typeface="Arial" panose="020B0604020202020204" pitchFamily="34" charset="0"/>
            </a:endParaRPr>
          </a:p>
          <a:p>
            <a:r>
              <a:rPr lang="en-GB" sz="3400" b="1" dirty="0">
                <a:solidFill>
                  <a:srgbClr val="FF0000"/>
                </a:solidFill>
                <a:latin typeface="Arial" panose="020B0604020202020204" pitchFamily="34" charset="0"/>
                <a:cs typeface="Arial" panose="020B0604020202020204" pitchFamily="34" charset="0"/>
              </a:rPr>
              <a:t>Level 1 (Enhanced)</a:t>
            </a:r>
            <a:r>
              <a:rPr lang="en-GB" sz="3400" dirty="0">
                <a:solidFill>
                  <a:srgbClr val="FF0000"/>
                </a:solidFill>
                <a:latin typeface="Arial" panose="020B0604020202020204" pitchFamily="34" charset="0"/>
                <a:cs typeface="Arial" panose="020B0604020202020204" pitchFamily="34" charset="0"/>
              </a:rPr>
              <a:t> </a:t>
            </a:r>
            <a:r>
              <a:rPr lang="en-GB" sz="3400" dirty="0">
                <a:latin typeface="Arial" panose="020B0604020202020204" pitchFamily="34" charset="0"/>
                <a:cs typeface="Arial" panose="020B0604020202020204" pitchFamily="34" charset="0"/>
              </a:rPr>
              <a:t>– A child will be offered a full bladder and bowel baseline assessment and first line treatment appropriate to need</a:t>
            </a:r>
            <a:r>
              <a:rPr lang="en-GB" sz="3400" dirty="0" smtClean="0">
                <a:latin typeface="Arial" panose="020B0604020202020204" pitchFamily="34" charset="0"/>
                <a:cs typeface="Arial" panose="020B0604020202020204" pitchFamily="34" charset="0"/>
              </a:rPr>
              <a:t>.</a:t>
            </a:r>
          </a:p>
          <a:p>
            <a:pPr marL="0" indent="0">
              <a:buNone/>
            </a:pPr>
            <a:endParaRPr lang="en-GB" sz="3400" dirty="0">
              <a:latin typeface="Arial" panose="020B0604020202020204" pitchFamily="34" charset="0"/>
              <a:cs typeface="Arial" panose="020B0604020202020204" pitchFamily="34" charset="0"/>
            </a:endParaRPr>
          </a:p>
          <a:p>
            <a:r>
              <a:rPr lang="en-GB" sz="3400" b="1" dirty="0">
                <a:solidFill>
                  <a:srgbClr val="FF0000"/>
                </a:solidFill>
                <a:latin typeface="Arial" panose="020B0604020202020204" pitchFamily="34" charset="0"/>
                <a:cs typeface="Arial" panose="020B0604020202020204" pitchFamily="34" charset="0"/>
              </a:rPr>
              <a:t>Level 2</a:t>
            </a:r>
            <a:r>
              <a:rPr lang="en-GB" sz="3400" dirty="0">
                <a:latin typeface="Arial" panose="020B0604020202020204" pitchFamily="34" charset="0"/>
                <a:cs typeface="Arial" panose="020B0604020202020204" pitchFamily="34" charset="0"/>
              </a:rPr>
              <a:t> - If continence issues remain unresolved within 3 to 6 months at </a:t>
            </a:r>
            <a:r>
              <a:rPr lang="en-GB" sz="3400" b="1" dirty="0">
                <a:latin typeface="Arial" panose="020B0604020202020204" pitchFamily="34" charset="0"/>
                <a:cs typeface="Arial" panose="020B0604020202020204" pitchFamily="34" charset="0"/>
              </a:rPr>
              <a:t>Level 1 (Enhanced) </a:t>
            </a:r>
            <a:r>
              <a:rPr lang="en-GB" sz="3400" dirty="0">
                <a:latin typeface="Arial" panose="020B0604020202020204" pitchFamily="34" charset="0"/>
                <a:cs typeface="Arial" panose="020B0604020202020204" pitchFamily="34" charset="0"/>
              </a:rPr>
              <a:t>a child will be seen within the service at this level.</a:t>
            </a:r>
          </a:p>
          <a:p>
            <a:pPr marL="0" indent="0">
              <a:buNone/>
            </a:pPr>
            <a:endParaRPr lang="en-GB" sz="3400" dirty="0">
              <a:latin typeface="Arial" panose="020B0604020202020204" pitchFamily="34" charset="0"/>
              <a:cs typeface="Arial" panose="020B0604020202020204" pitchFamily="34" charset="0"/>
            </a:endParaRPr>
          </a:p>
          <a:p>
            <a:pPr marL="0" indent="0">
              <a:buNone/>
            </a:pPr>
            <a:r>
              <a:rPr lang="en-GB" sz="3400" b="1" dirty="0">
                <a:latin typeface="Arial" panose="020B0604020202020204" pitchFamily="34" charset="0"/>
                <a:cs typeface="Arial" panose="020B0604020202020204" pitchFamily="34" charset="0"/>
              </a:rPr>
              <a:t>Any Child registered with a GP Practice in Plymouth who requires a referral should be seen by their GP and referred into the Bladder and Bowel Service provided in that locality.</a:t>
            </a:r>
            <a:endParaRPr lang="en-GB" sz="3400"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4064215"/>
      </p:ext>
    </p:extLst>
  </p:cSld>
  <p:clrMapOvr>
    <a:masterClrMapping/>
  </p:clrMapOvr>
  <p:transition spd="slow">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Helpful Info….</a:t>
            </a:r>
            <a:endParaRPr lang="en-GB" dirty="0"/>
          </a:p>
        </p:txBody>
      </p:sp>
      <p:sp>
        <p:nvSpPr>
          <p:cNvPr id="3" name="Content Placeholder 2"/>
          <p:cNvSpPr>
            <a:spLocks noGrp="1"/>
          </p:cNvSpPr>
          <p:nvPr>
            <p:ph idx="1"/>
          </p:nvPr>
        </p:nvSpPr>
        <p:spPr/>
        <p:txBody>
          <a:bodyPr>
            <a:normAutofit fontScale="92500" lnSpcReduction="20000"/>
          </a:bodyPr>
          <a:lstStyle/>
          <a:p>
            <a:pPr marL="0" indent="0" algn="ctr">
              <a:buNone/>
              <a:defRPr/>
            </a:pPr>
            <a:r>
              <a:rPr lang="en-GB" dirty="0">
                <a:latin typeface="Arial" panose="020B0604020202020204" pitchFamily="34" charset="0"/>
                <a:cs typeface="Arial" panose="020B0604020202020204" pitchFamily="34" charset="0"/>
              </a:rPr>
              <a:t>Contact your Health Visitor/School Nurse.</a:t>
            </a:r>
          </a:p>
          <a:p>
            <a:pPr algn="ctr">
              <a:buNone/>
              <a:defRPr/>
            </a:pPr>
            <a:r>
              <a:rPr lang="en-GB" dirty="0">
                <a:latin typeface="Arial" panose="020B0604020202020204" pitchFamily="34" charset="0"/>
                <a:cs typeface="Arial" panose="020B0604020202020204" pitchFamily="34" charset="0"/>
              </a:rPr>
              <a:t>OR </a:t>
            </a:r>
          </a:p>
          <a:p>
            <a:pPr algn="ctr">
              <a:buNone/>
              <a:defRPr/>
            </a:pPr>
            <a:r>
              <a:rPr lang="en-GB" dirty="0">
                <a:latin typeface="Arial" panose="020B0604020202020204" pitchFamily="34" charset="0"/>
                <a:cs typeface="Arial" panose="020B0604020202020204" pitchFamily="34" charset="0"/>
              </a:rPr>
              <a:t>Take a look at these useful </a:t>
            </a:r>
            <a:r>
              <a:rPr lang="en-GB" dirty="0" smtClean="0">
                <a:latin typeface="Arial" panose="020B0604020202020204" pitchFamily="34" charset="0"/>
                <a:cs typeface="Arial" panose="020B0604020202020204" pitchFamily="34" charset="0"/>
              </a:rPr>
              <a:t>websites and podcasts:</a:t>
            </a:r>
            <a:endParaRPr lang="en-GB" dirty="0">
              <a:latin typeface="Arial" panose="020B0604020202020204" pitchFamily="34" charset="0"/>
              <a:cs typeface="Arial" panose="020B0604020202020204" pitchFamily="34" charset="0"/>
            </a:endParaRPr>
          </a:p>
          <a:p>
            <a:pPr>
              <a:defRPr/>
            </a:pPr>
            <a:r>
              <a:rPr lang="en-GB" b="1" u="sng" dirty="0">
                <a:solidFill>
                  <a:srgbClr val="FF0000"/>
                </a:solidFill>
                <a:latin typeface="Arial" panose="020B0604020202020204" pitchFamily="34" charset="0"/>
                <a:cs typeface="Arial" panose="020B0604020202020204" pitchFamily="34" charset="0"/>
              </a:rPr>
              <a:t>www.eric.org.uk</a:t>
            </a:r>
          </a:p>
          <a:p>
            <a:pPr>
              <a:defRPr/>
            </a:pPr>
            <a:r>
              <a:rPr lang="en-GB" b="1" dirty="0" smtClean="0">
                <a:solidFill>
                  <a:srgbClr val="FF0000"/>
                </a:solidFill>
                <a:latin typeface="Arial" panose="020B0604020202020204" pitchFamily="34" charset="0"/>
                <a:cs typeface="Arial" panose="020B0604020202020204" pitchFamily="34" charset="0"/>
              </a:rPr>
              <a:t>www.bbuk.org.uk</a:t>
            </a:r>
          </a:p>
          <a:p>
            <a:pPr marL="0" indent="0">
              <a:buNone/>
              <a:defRPr/>
            </a:pPr>
            <a:endParaRPr lang="en-GB" b="1" dirty="0" smtClean="0">
              <a:solidFill>
                <a:srgbClr val="FF0000"/>
              </a:solidFill>
              <a:latin typeface="Arial" panose="020B0604020202020204" pitchFamily="34" charset="0"/>
              <a:cs typeface="Arial" panose="020B0604020202020204" pitchFamily="34" charset="0"/>
            </a:endParaRPr>
          </a:p>
          <a:p>
            <a:pPr>
              <a:defRPr/>
            </a:pPr>
            <a:r>
              <a:rPr lang="en-GB" dirty="0">
                <a:latin typeface="Arial" panose="020B0604020202020204" pitchFamily="34" charset="0"/>
                <a:cs typeface="Arial" panose="020B0604020202020204" pitchFamily="34" charset="0"/>
              </a:rPr>
              <a:t>Film 1 – The Importance of Fluid Intake is </a:t>
            </a:r>
            <a:r>
              <a:rPr lang="en-GB" b="1" dirty="0" smtClean="0">
                <a:solidFill>
                  <a:srgbClr val="0000FF"/>
                </a:solidFill>
                <a:latin typeface="Arial" panose="020B0604020202020204" pitchFamily="34" charset="0"/>
                <a:cs typeface="Arial" panose="020B0604020202020204" pitchFamily="34" charset="0"/>
              </a:rPr>
              <a:t>https://youtu.be/WyLBntO9FQQ</a:t>
            </a:r>
          </a:p>
          <a:p>
            <a:pPr>
              <a:defRPr/>
            </a:pPr>
            <a:r>
              <a:rPr lang="en-GB" dirty="0" smtClean="0">
                <a:latin typeface="Arial" panose="020B0604020202020204" pitchFamily="34" charset="0"/>
                <a:cs typeface="Arial" panose="020B0604020202020204" pitchFamily="34" charset="0"/>
              </a:rPr>
              <a:t>Film </a:t>
            </a:r>
            <a:r>
              <a:rPr lang="en-GB" dirty="0">
                <a:latin typeface="Arial" panose="020B0604020202020204" pitchFamily="34" charset="0"/>
                <a:cs typeface="Arial" panose="020B0604020202020204" pitchFamily="34" charset="0"/>
              </a:rPr>
              <a:t>2 – Bladder Control &amp; Potential Problems is </a:t>
            </a:r>
            <a:r>
              <a:rPr lang="en-GB" b="1" dirty="0">
                <a:solidFill>
                  <a:srgbClr val="0000CC"/>
                </a:solidFill>
                <a:latin typeface="Arial" panose="020B0604020202020204" pitchFamily="34" charset="0"/>
                <a:cs typeface="Arial" panose="020B0604020202020204" pitchFamily="34" charset="0"/>
              </a:rPr>
              <a:t>https://youtu.be///OzD6nBe-mYI </a:t>
            </a:r>
          </a:p>
          <a:p>
            <a:pPr>
              <a:defRPr/>
            </a:pPr>
            <a:r>
              <a:rPr lang="en-GB" dirty="0" smtClean="0">
                <a:latin typeface="Arial" panose="020B0604020202020204" pitchFamily="34" charset="0"/>
                <a:cs typeface="Arial" panose="020B0604020202020204" pitchFamily="34" charset="0"/>
              </a:rPr>
              <a:t>Film </a:t>
            </a:r>
            <a:r>
              <a:rPr lang="en-GB" dirty="0">
                <a:latin typeface="Arial" panose="020B0604020202020204" pitchFamily="34" charset="0"/>
                <a:cs typeface="Arial" panose="020B0604020202020204" pitchFamily="34" charset="0"/>
              </a:rPr>
              <a:t>3 – Bowel Control &amp; Potential Problems is </a:t>
            </a:r>
            <a:r>
              <a:rPr lang="en-GB" b="1" dirty="0">
                <a:solidFill>
                  <a:srgbClr val="0000CC"/>
                </a:solidFill>
                <a:latin typeface="Arial" panose="020B0604020202020204" pitchFamily="34" charset="0"/>
                <a:cs typeface="Arial" panose="020B0604020202020204" pitchFamily="34" charset="0"/>
              </a:rPr>
              <a:t>https://youtu.be/lKh9PgzeDyg </a:t>
            </a:r>
            <a:endParaRPr lang="en-GB" dirty="0">
              <a:latin typeface="Arial" panose="020B0604020202020204" pitchFamily="34" charset="0"/>
              <a:cs typeface="Arial" panose="020B0604020202020204" pitchFamily="34" charset="0"/>
            </a:endParaRPr>
          </a:p>
          <a:p>
            <a:pPr>
              <a:defRPr/>
            </a:pPr>
            <a:endParaRPr lang="en-GB" b="1" dirty="0">
              <a:solidFill>
                <a:srgbClr val="FF0000"/>
              </a:solidFill>
            </a:endParaRPr>
          </a:p>
          <a:p>
            <a:endParaRPr lang="en-GB" dirty="0"/>
          </a:p>
        </p:txBody>
      </p:sp>
    </p:spTree>
    <p:extLst>
      <p:ext uri="{BB962C8B-B14F-4D97-AF65-F5344CB8AC3E}">
        <p14:creationId xmlns:p14="http://schemas.microsoft.com/office/powerpoint/2010/main" val="27719905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Contacts</a:t>
            </a:r>
            <a:endParaRPr lang="en-GB" dirty="0"/>
          </a:p>
        </p:txBody>
      </p:sp>
      <p:sp>
        <p:nvSpPr>
          <p:cNvPr id="3" name="Content Placeholder 2"/>
          <p:cNvSpPr>
            <a:spLocks noGrp="1"/>
          </p:cNvSpPr>
          <p:nvPr>
            <p:ph idx="1"/>
          </p:nvPr>
        </p:nvSpPr>
        <p:spPr/>
        <p:txBody>
          <a:bodyPr>
            <a:normAutofit/>
          </a:bodyPr>
          <a:lstStyle/>
          <a:p>
            <a:pPr marL="0" marR="0" indent="0">
              <a:spcBef>
                <a:spcPts val="0"/>
              </a:spcBef>
              <a:spcAft>
                <a:spcPts val="0"/>
              </a:spcAft>
              <a:buNone/>
            </a:pPr>
            <a:r>
              <a:rPr lang="en-GB" sz="2400" b="1" i="1" dirty="0" smtClean="0">
                <a:latin typeface="Arial" panose="020B0604020202020204" pitchFamily="34" charset="0"/>
                <a:cs typeface="Arial" panose="020B0604020202020204" pitchFamily="34" charset="0"/>
              </a:rPr>
              <a:t>Public Health Nursing Hubs</a:t>
            </a:r>
          </a:p>
          <a:p>
            <a:pPr marL="0" marR="0" indent="0">
              <a:spcBef>
                <a:spcPts val="0"/>
              </a:spcBef>
              <a:spcAft>
                <a:spcPts val="0"/>
              </a:spcAft>
              <a:buNone/>
            </a:pPr>
            <a:r>
              <a:rPr lang="en-GB" sz="2400" b="1" i="1" dirty="0" smtClean="0">
                <a:latin typeface="Arial" panose="020B0604020202020204" pitchFamily="34" charset="0"/>
                <a:cs typeface="Arial" panose="020B0604020202020204" pitchFamily="34" charset="0"/>
              </a:rPr>
              <a:t>(Health Visiting/School Nursing):</a:t>
            </a:r>
          </a:p>
          <a:p>
            <a:pPr marL="0" indent="0">
              <a:spcBef>
                <a:spcPts val="0"/>
              </a:spcBef>
              <a:buNone/>
            </a:pPr>
            <a:r>
              <a:rPr lang="en-GB" sz="2400" i="1" dirty="0">
                <a:latin typeface="Arial" panose="020B0604020202020204" pitchFamily="34" charset="0"/>
                <a:cs typeface="Arial" panose="020B0604020202020204" pitchFamily="34" charset="0"/>
              </a:rPr>
              <a:t>SOUTH: </a:t>
            </a:r>
            <a:r>
              <a:rPr lang="en-GB" sz="2400" b="1" i="1" dirty="0">
                <a:solidFill>
                  <a:srgbClr val="00B0F0"/>
                </a:solidFill>
                <a:latin typeface="Arial" panose="020B0604020202020204" pitchFamily="34" charset="0"/>
                <a:cs typeface="Arial" panose="020B0604020202020204" pitchFamily="34" charset="0"/>
              </a:rPr>
              <a:t>0333 234 1901</a:t>
            </a:r>
          </a:p>
          <a:p>
            <a:pPr marL="0" marR="0" indent="0">
              <a:spcBef>
                <a:spcPts val="0"/>
              </a:spcBef>
              <a:spcAft>
                <a:spcPts val="0"/>
              </a:spcAft>
              <a:buNone/>
            </a:pPr>
            <a:r>
              <a:rPr lang="en-GB" sz="2400" i="1" dirty="0" smtClean="0">
                <a:latin typeface="Arial" panose="020B0604020202020204" pitchFamily="34" charset="0"/>
                <a:cs typeface="Arial" panose="020B0604020202020204" pitchFamily="34" charset="0"/>
              </a:rPr>
              <a:t>EXETER: </a:t>
            </a:r>
            <a:r>
              <a:rPr lang="en-GB" sz="2400" b="1" i="1" dirty="0" smtClean="0">
                <a:solidFill>
                  <a:srgbClr val="00B0F0"/>
                </a:solidFill>
                <a:latin typeface="Arial" panose="020B0604020202020204" pitchFamily="34" charset="0"/>
                <a:cs typeface="Arial" panose="020B0604020202020204" pitchFamily="34" charset="0"/>
              </a:rPr>
              <a:t>0333 234 1902</a:t>
            </a:r>
          </a:p>
          <a:p>
            <a:pPr marL="0" marR="0" indent="0">
              <a:spcBef>
                <a:spcPts val="0"/>
              </a:spcBef>
              <a:spcAft>
                <a:spcPts val="0"/>
              </a:spcAft>
              <a:buNone/>
            </a:pPr>
            <a:r>
              <a:rPr lang="en-GB" sz="2400" i="1" dirty="0" smtClean="0">
                <a:latin typeface="Arial" panose="020B0604020202020204" pitchFamily="34" charset="0"/>
                <a:cs typeface="Arial" panose="020B0604020202020204" pitchFamily="34" charset="0"/>
              </a:rPr>
              <a:t>EAST: </a:t>
            </a:r>
            <a:r>
              <a:rPr lang="en-GB" sz="2400" b="1" i="1" dirty="0" smtClean="0">
                <a:solidFill>
                  <a:srgbClr val="00B0F0"/>
                </a:solidFill>
                <a:latin typeface="Arial" panose="020B0604020202020204" pitchFamily="34" charset="0"/>
                <a:cs typeface="Arial" panose="020B0604020202020204" pitchFamily="34" charset="0"/>
              </a:rPr>
              <a:t>0333 234 1903</a:t>
            </a:r>
          </a:p>
          <a:p>
            <a:pPr marL="0" marR="0" indent="0">
              <a:spcBef>
                <a:spcPts val="0"/>
              </a:spcBef>
              <a:spcAft>
                <a:spcPts val="0"/>
              </a:spcAft>
              <a:buNone/>
            </a:pPr>
            <a:r>
              <a:rPr lang="en-GB" sz="2400" i="1" dirty="0" smtClean="0">
                <a:latin typeface="Arial" panose="020B0604020202020204" pitchFamily="34" charset="0"/>
                <a:cs typeface="Arial" panose="020B0604020202020204" pitchFamily="34" charset="0"/>
              </a:rPr>
              <a:t>NORTH: </a:t>
            </a:r>
            <a:r>
              <a:rPr lang="en-GB" sz="2400" b="1" i="1" dirty="0" smtClean="0">
                <a:solidFill>
                  <a:srgbClr val="00B0F0"/>
                </a:solidFill>
                <a:latin typeface="Arial" panose="020B0604020202020204" pitchFamily="34" charset="0"/>
                <a:cs typeface="Arial" panose="020B0604020202020204" pitchFamily="34" charset="0"/>
              </a:rPr>
              <a:t>0333 234 1904</a:t>
            </a:r>
          </a:p>
          <a:p>
            <a:pPr marL="0" marR="0" indent="0">
              <a:spcBef>
                <a:spcPts val="0"/>
              </a:spcBef>
              <a:spcAft>
                <a:spcPts val="0"/>
              </a:spcAft>
              <a:buNone/>
            </a:pPr>
            <a:r>
              <a:rPr lang="en-GB" sz="2400" i="1" dirty="0" smtClean="0">
                <a:latin typeface="Arial" panose="020B0604020202020204" pitchFamily="34" charset="0"/>
                <a:cs typeface="Arial" panose="020B0604020202020204" pitchFamily="34" charset="0"/>
              </a:rPr>
              <a:t>TORBAY: </a:t>
            </a:r>
            <a:r>
              <a:rPr lang="en-GB" sz="2400" b="1" i="1" dirty="0" smtClean="0">
                <a:solidFill>
                  <a:srgbClr val="00B0F0"/>
                </a:solidFill>
                <a:latin typeface="Arial" panose="020B0604020202020204" pitchFamily="34" charset="0"/>
                <a:cs typeface="Arial" panose="020B0604020202020204" pitchFamily="34" charset="0"/>
              </a:rPr>
              <a:t>0300 333 5352</a:t>
            </a:r>
          </a:p>
          <a:p>
            <a:pPr marL="0" marR="0" indent="0">
              <a:spcBef>
                <a:spcPts val="0"/>
              </a:spcBef>
              <a:spcAft>
                <a:spcPts val="0"/>
              </a:spcAft>
              <a:buNone/>
            </a:pPr>
            <a:endParaRPr lang="en-GB" sz="2400" i="1" dirty="0">
              <a:latin typeface="Arial" panose="020B0604020202020204" pitchFamily="34" charset="0"/>
              <a:cs typeface="Arial" panose="020B0604020202020204" pitchFamily="34" charset="0"/>
            </a:endParaRPr>
          </a:p>
          <a:p>
            <a:pPr marL="0" marR="0" indent="0">
              <a:spcBef>
                <a:spcPts val="0"/>
              </a:spcBef>
              <a:spcAft>
                <a:spcPts val="0"/>
              </a:spcAft>
              <a:buNone/>
            </a:pPr>
            <a:r>
              <a:rPr lang="en-GB" sz="2400" b="1" i="1" dirty="0" smtClean="0">
                <a:latin typeface="Arial" panose="020B0604020202020204" pitchFamily="34" charset="0"/>
                <a:cs typeface="Arial" panose="020B0604020202020204" pitchFamily="34" charset="0"/>
              </a:rPr>
              <a:t>Paediatric </a:t>
            </a:r>
            <a:r>
              <a:rPr lang="en-GB" sz="2400" b="1" i="1" dirty="0">
                <a:latin typeface="Arial" panose="020B0604020202020204" pitchFamily="34" charset="0"/>
                <a:cs typeface="Arial" panose="020B0604020202020204" pitchFamily="34" charset="0"/>
              </a:rPr>
              <a:t>Bladder &amp; Bowel Care </a:t>
            </a:r>
            <a:r>
              <a:rPr lang="en-GB" sz="2400" b="1" i="1" dirty="0" smtClean="0">
                <a:latin typeface="Arial" panose="020B0604020202020204" pitchFamily="34" charset="0"/>
                <a:cs typeface="Arial" panose="020B0604020202020204" pitchFamily="34" charset="0"/>
              </a:rPr>
              <a:t>Service:</a:t>
            </a:r>
          </a:p>
          <a:p>
            <a:pPr marL="0" marR="0" indent="0">
              <a:spcBef>
                <a:spcPts val="0"/>
              </a:spcBef>
              <a:spcAft>
                <a:spcPts val="0"/>
              </a:spcAft>
              <a:buNone/>
            </a:pPr>
            <a:r>
              <a:rPr lang="en-GB" sz="2400" i="1" dirty="0" smtClean="0">
                <a:latin typeface="Arial" panose="020B0604020202020204" pitchFamily="34" charset="0"/>
                <a:cs typeface="Arial" panose="020B0604020202020204" pitchFamily="34" charset="0"/>
              </a:rPr>
              <a:t>Tel: </a:t>
            </a:r>
            <a:r>
              <a:rPr lang="en-GB" sz="2400" b="1" i="1" dirty="0" smtClean="0">
                <a:solidFill>
                  <a:srgbClr val="00B0F0"/>
                </a:solidFill>
                <a:latin typeface="Arial" panose="020B0604020202020204" pitchFamily="34" charset="0"/>
                <a:cs typeface="Arial" panose="020B0604020202020204" pitchFamily="34" charset="0"/>
              </a:rPr>
              <a:t>01392 208044</a:t>
            </a:r>
            <a:endParaRPr lang="en-GB" sz="2400" b="1" dirty="0" smtClean="0">
              <a:solidFill>
                <a:srgbClr val="00B0F0"/>
              </a:solidFill>
              <a:latin typeface="Arial" panose="020B0604020202020204" pitchFamily="34" charset="0"/>
              <a:cs typeface="Arial" panose="020B0604020202020204" pitchFamily="34" charset="0"/>
            </a:endParaRPr>
          </a:p>
          <a:p>
            <a:pPr marL="0" marR="0" indent="0">
              <a:spcBef>
                <a:spcPts val="0"/>
              </a:spcBef>
              <a:spcAft>
                <a:spcPts val="0"/>
              </a:spcAft>
              <a:buNone/>
            </a:pPr>
            <a:r>
              <a:rPr lang="en-GB" sz="2400" i="1" dirty="0" smtClean="0">
                <a:latin typeface="Arial" panose="020B0604020202020204" pitchFamily="34" charset="0"/>
                <a:cs typeface="Arial" panose="020B0604020202020204" pitchFamily="34" charset="0"/>
              </a:rPr>
              <a:t>e-mail</a:t>
            </a:r>
            <a:r>
              <a:rPr lang="en-GB" sz="2400" i="1" dirty="0">
                <a:latin typeface="Arial" panose="020B0604020202020204" pitchFamily="34" charset="0"/>
                <a:cs typeface="Arial" panose="020B0604020202020204" pitchFamily="34" charset="0"/>
              </a:rPr>
              <a:t>:</a:t>
            </a:r>
            <a:r>
              <a:rPr lang="en-GB" sz="2400" b="1" i="1" dirty="0">
                <a:solidFill>
                  <a:srgbClr val="00B0F0"/>
                </a:solidFill>
                <a:latin typeface="Arial" panose="020B0604020202020204" pitchFamily="34" charset="0"/>
                <a:cs typeface="Arial" panose="020B0604020202020204" pitchFamily="34" charset="0"/>
              </a:rPr>
              <a:t>  </a:t>
            </a:r>
            <a:r>
              <a:rPr lang="en-GB" sz="2400" b="1" i="1" dirty="0" smtClean="0">
                <a:solidFill>
                  <a:srgbClr val="00B0F0"/>
                </a:solidFill>
                <a:latin typeface="Arial" panose="020B0604020202020204" pitchFamily="34" charset="0"/>
                <a:cs typeface="Arial" panose="020B0604020202020204" pitchFamily="34" charset="0"/>
              </a:rPr>
              <a:t>ndht.pbbc@nhs.net</a:t>
            </a:r>
            <a:endParaRPr lang="en-GB" sz="24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8100282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Thank you for Listening</a:t>
            </a:r>
            <a:endParaRPr lang="en-GB"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163702" y="2855707"/>
            <a:ext cx="2816596" cy="2548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22838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Questions?</a:t>
            </a:r>
            <a:endParaRPr lang="en-GB" dirty="0"/>
          </a:p>
        </p:txBody>
      </p:sp>
      <p:pic>
        <p:nvPicPr>
          <p:cNvPr id="1026" name="Picture 2"/>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bwMode="auto">
          <a:xfrm>
            <a:off x="797700" y="2703394"/>
            <a:ext cx="3359187" cy="346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5383742" y="2514600"/>
            <a:ext cx="2564341" cy="384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15522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1186</TotalTime>
  <Words>1937</Words>
  <Application>Microsoft Office PowerPoint</Application>
  <PresentationFormat>On-screen Show (4:3)</PresentationFormat>
  <Paragraphs>203</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Flow</vt:lpstr>
      <vt:lpstr>Paediatric Bladder and Bowel Care Service   Training and Education</vt:lpstr>
      <vt:lpstr>Nappy to Potty – A Parent and Practitioner Guide</vt:lpstr>
      <vt:lpstr>Setting the Scene</vt:lpstr>
      <vt:lpstr>Did you Know? ….</vt:lpstr>
      <vt:lpstr>A New Milestone</vt:lpstr>
      <vt:lpstr>Ages and Stages</vt:lpstr>
      <vt:lpstr>Recognising The Signs of Readiness</vt:lpstr>
      <vt:lpstr>Healthy Bladder and Bowels</vt:lpstr>
      <vt:lpstr>Healthy Bladder and Bowels</vt:lpstr>
      <vt:lpstr>How a Healthy Bowel Works</vt:lpstr>
      <vt:lpstr>How a Healthy Bladder Works</vt:lpstr>
      <vt:lpstr>Importance of Fluids</vt:lpstr>
      <vt:lpstr>Importance of Fluids</vt:lpstr>
      <vt:lpstr>Importance of Fluids </vt:lpstr>
      <vt:lpstr>Importance of Fluids</vt:lpstr>
      <vt:lpstr>The Nappy Test</vt:lpstr>
      <vt:lpstr>Why Pants not Pull Ups?</vt:lpstr>
      <vt:lpstr>Being Prepared for toilet training</vt:lpstr>
      <vt:lpstr>Let’s Go</vt:lpstr>
      <vt:lpstr>Transition from Potty to Toilet</vt:lpstr>
      <vt:lpstr>Needing a Nappy to Poo</vt:lpstr>
      <vt:lpstr>Children with Additional Needs</vt:lpstr>
      <vt:lpstr>Recap</vt:lpstr>
      <vt:lpstr>When all goes wrong….</vt:lpstr>
      <vt:lpstr>The Referral Pathway</vt:lpstr>
      <vt:lpstr>Helpful Info….</vt:lpstr>
      <vt:lpstr>Contacts</vt:lpstr>
      <vt:lpstr>Thank you for Listening</vt:lpstr>
      <vt:lpstr>Any Questions?</vt:lpstr>
    </vt:vector>
  </TitlesOfParts>
  <Company>Northern Devon Healthcare Trust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Paediatric Bladder and Bowel Care Service   Training and Education</dc:title>
  <dc:creator>Richards, Debra</dc:creator>
  <cp:lastModifiedBy>Richards, Debra</cp:lastModifiedBy>
  <cp:revision>91</cp:revision>
  <cp:lastPrinted>2019-08-06T10:15:43Z</cp:lastPrinted>
  <dcterms:created xsi:type="dcterms:W3CDTF">2017-11-27T09:21:13Z</dcterms:created>
  <dcterms:modified xsi:type="dcterms:W3CDTF">2019-11-20T12:16:02Z</dcterms:modified>
</cp:coreProperties>
</file>