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0"/>
  </p:notesMasterIdLst>
  <p:handoutMasterIdLst>
    <p:handoutMasterId r:id="rId11"/>
  </p:handoutMasterIdLst>
  <p:sldIdLst>
    <p:sldId id="275" r:id="rId3"/>
    <p:sldId id="287" r:id="rId4"/>
    <p:sldId id="282" r:id="rId5"/>
    <p:sldId id="284" r:id="rId6"/>
    <p:sldId id="293" r:id="rId7"/>
    <p:sldId id="295"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49123" autoAdjust="0"/>
  </p:normalViewPr>
  <p:slideViewPr>
    <p:cSldViewPr snapToGrid="0">
      <p:cViewPr varScale="1">
        <p:scale>
          <a:sx n="36" d="100"/>
          <a:sy n="36" d="100"/>
        </p:scale>
        <p:origin x="2022" y="48"/>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6/6/2020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UNICEF Child Rights Festival at the opening of the 30th anniversary of the Convention on the Rights of the Child in Lebanon (CRC)</a:t>
            </a: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Choufany</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600376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5</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20969296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crowd of people near a sign&#10;&#10;Description automatically generated">
            <a:extLst>
              <a:ext uri="{FF2B5EF4-FFF2-40B4-BE49-F238E27FC236}">
                <a16:creationId xmlns:a16="http://schemas.microsoft.com/office/drawing/2014/main" id="{9EB61807-233B-408C-A4DC-0B42CD29C4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5" name="Title 1">
            <a:extLst>
              <a:ext uri="{FF2B5EF4-FFF2-40B4-BE49-F238E27FC236}">
                <a16:creationId xmlns:a16="http://schemas.microsoft.com/office/drawing/2014/main" id="{09314A70-0A20-4D9A-965A-4D7BF893409E}"/>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06/06/2020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06/06/2020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06/06/2020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06/06/2020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06/06/2020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06/06/2020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06/06/2020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39.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33.png"/><Relationship Id="rId5" Type="http://schemas.openxmlformats.org/officeDocument/2006/relationships/hyperlink" Target="https://www.unicef.org.uk/rights-respecting-schools/wp-content/uploads/sites/4/2019/11/UN0332751.pdf" TargetMode="External"/><Relationship Id="rId4" Type="http://schemas.openxmlformats.org/officeDocument/2006/relationships/image" Target="../media/image39.svg"/></Relationships>
</file>

<file path=ppt/slides/_rels/slide6.xml.rels><?xml version="1.0" encoding="UTF-8" standalone="yes"?>
<Relationships xmlns="http://schemas.openxmlformats.org/package/2006/relationships"><Relationship Id="rId8" Type="http://schemas.openxmlformats.org/officeDocument/2006/relationships/hyperlink" Target="https://www.unicef.org.uk/rights-respecting-schools/resources/teaching-resources/ideas-from-schools/songs-created-schools/" TargetMode="External"/><Relationship Id="rId3" Type="http://schemas.openxmlformats.org/officeDocument/2006/relationships/slideLayout" Target="../slideLayouts/slideLayout24.xml"/><Relationship Id="rId7" Type="http://schemas.openxmlformats.org/officeDocument/2006/relationships/hyperlink" Target="https://www.unicef.org.uk/rights-respecting-schools/resources/teaching-resources/guidance-assemblies-lessons/child-friendly-crc-text-and-icons/" TargetMode="External"/><Relationship Id="rId12" Type="http://schemas.openxmlformats.org/officeDocument/2006/relationships/image" Target="../media/image39.png"/><Relationship Id="rId2" Type="http://schemas.openxmlformats.org/officeDocument/2006/relationships/video" Target="https://www.youtube.com/embed/5KQGz-toMnk?feature=oembed" TargetMode="External"/><Relationship Id="rId1" Type="http://schemas.openxmlformats.org/officeDocument/2006/relationships/video" Target="https://www.youtube.com/embed/V1BFLitBkco?feature=oembed" TargetMode="External"/><Relationship Id="rId6" Type="http://schemas.openxmlformats.org/officeDocument/2006/relationships/image" Target="../media/image36.jpeg"/><Relationship Id="rId11" Type="http://schemas.openxmlformats.org/officeDocument/2006/relationships/image" Target="../media/image38.png"/><Relationship Id="rId5" Type="http://schemas.openxmlformats.org/officeDocument/2006/relationships/hyperlink" Target="https://www.youtube.com/watch?v=V1BFLitBkco" TargetMode="External"/><Relationship Id="rId10" Type="http://schemas.openxmlformats.org/officeDocument/2006/relationships/image" Target="../media/image37.jpeg"/><Relationship Id="rId4" Type="http://schemas.openxmlformats.org/officeDocument/2006/relationships/notesSlide" Target="../notesSlides/notesSlide4.xml"/><Relationship Id="rId9" Type="http://schemas.openxmlformats.org/officeDocument/2006/relationships/hyperlink" Target="https://www.youtube.com/watch?v=5KQGz-toMnk"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Choufany</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42</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402676" y="2207975"/>
            <a:ext cx="11446893" cy="3378311"/>
          </a:xfrm>
        </p:spPr>
        <p:txBody>
          <a:bodyPr>
            <a:normAutofit/>
          </a:bodyPr>
          <a:lstStyle/>
          <a:p>
            <a:pPr marL="0" indent="0">
              <a:buNone/>
            </a:pPr>
            <a:r>
              <a:rPr lang="en-GB" b="1" dirty="0"/>
              <a:t>Article 42 - knowledge of rights</a:t>
            </a:r>
          </a:p>
          <a:p>
            <a:pPr marL="0" indent="0">
              <a:buNone/>
            </a:pPr>
            <a:r>
              <a:rPr lang="en-GB" dirty="0"/>
              <a:t>Governments must actively work to make sure children and adults know about the Convention.</a:t>
            </a:r>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Sam introduces Article 42</a:t>
            </a:r>
          </a:p>
          <a:p>
            <a:pPr marL="0" indent="0">
              <a:buNone/>
            </a:pPr>
            <a:endParaRPr lang="en-GB" dirty="0"/>
          </a:p>
        </p:txBody>
      </p:sp>
      <p:pic>
        <p:nvPicPr>
          <p:cNvPr id="8" name="Graphic 7">
            <a:extLst>
              <a:ext uri="{FF2B5EF4-FFF2-40B4-BE49-F238E27FC236}">
                <a16:creationId xmlns:a16="http://schemas.microsoft.com/office/drawing/2014/main" id="{288AA6C0-D440-4597-9342-E13B92BC67A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10456635" y="166032"/>
            <a:ext cx="1392934" cy="1857246"/>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your thoughts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38548" y="2612152"/>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is needed for every adult and child to know about children's rights?</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42</a:t>
            </a:r>
          </a:p>
        </p:txBody>
      </p:sp>
    </p:spTree>
    <p:extLst>
      <p:ext uri="{BB962C8B-B14F-4D97-AF65-F5344CB8AC3E}">
        <p14:creationId xmlns:p14="http://schemas.microsoft.com/office/powerpoint/2010/main" val="3684898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The Government and politicians should talk about rights and help people to understand them.</a:t>
            </a:r>
          </a:p>
          <a:p>
            <a:r>
              <a:rPr lang="en-GB" sz="6200" dirty="0">
                <a:latin typeface="Arial" panose="020B0604020202020204" pitchFamily="34" charset="0"/>
                <a:cs typeface="Arial" panose="020B0604020202020204" pitchFamily="34" charset="0"/>
              </a:rPr>
              <a:t>It should feel ‘normal’ for people to know that children have rights.</a:t>
            </a:r>
          </a:p>
          <a:p>
            <a:r>
              <a:rPr lang="en-GB" sz="6200" dirty="0">
                <a:latin typeface="Arial" panose="020B0604020202020204" pitchFamily="34" charset="0"/>
                <a:cs typeface="Arial" panose="020B0604020202020204" pitchFamily="34" charset="0"/>
              </a:rPr>
              <a:t>All schools should teach about rights.</a:t>
            </a:r>
          </a:p>
          <a:p>
            <a:r>
              <a:rPr lang="en-GB" sz="6200" dirty="0">
                <a:latin typeface="Arial" panose="020B0604020202020204" pitchFamily="34" charset="0"/>
                <a:cs typeface="Arial" panose="020B0604020202020204" pitchFamily="34" charset="0"/>
              </a:rPr>
              <a:t>People who work with children such as teachers, youth workers, police and social workers should be trained about children’s rights. </a:t>
            </a:r>
          </a:p>
          <a:p>
            <a:r>
              <a:rPr lang="en-GB" sz="6200" dirty="0">
                <a:latin typeface="Arial" panose="020B0604020202020204" pitchFamily="34" charset="0"/>
                <a:cs typeface="Arial" panose="020B0604020202020204" pitchFamily="34" charset="0"/>
              </a:rPr>
              <a:t>Newspapers and other information sources report frequently, accurately and positively about rights.</a:t>
            </a:r>
          </a:p>
          <a:p>
            <a:r>
              <a:rPr lang="en-GB" sz="6200" dirty="0">
                <a:latin typeface="Arial" panose="020B0604020202020204" pitchFamily="34" charset="0"/>
                <a:cs typeface="Arial" panose="020B0604020202020204" pitchFamily="34" charset="0"/>
              </a:rPr>
              <a:t>Every young person and child should know who to go to if they feel their rights are not being met.</a:t>
            </a:r>
          </a:p>
          <a:p>
            <a:r>
              <a:rPr lang="en-GB" sz="6200" dirty="0">
                <a:latin typeface="Arial" panose="020B0604020202020204" pitchFamily="34" charset="0"/>
                <a:cs typeface="Arial" panose="020B0604020202020204" pitchFamily="34" charset="0"/>
              </a:rPr>
              <a:t>There are lots of rights so people will need reminding about them, perhaps in the news or with adverts.</a:t>
            </a:r>
          </a:p>
          <a:p>
            <a:r>
              <a:rPr lang="en-GB" sz="6200" dirty="0">
                <a:latin typeface="Arial" panose="020B0604020202020204" pitchFamily="34" charset="0"/>
                <a:cs typeface="Arial" panose="020B0604020202020204" pitchFamily="34" charset="0"/>
              </a:rPr>
              <a:t>Parents and carers should be helped to know about the rights their children have.</a:t>
            </a:r>
          </a:p>
          <a:p>
            <a:r>
              <a:rPr lang="en-GB" sz="6200" dirty="0">
                <a:latin typeface="Arial" panose="020B0604020202020204" pitchFamily="34" charset="0"/>
                <a:cs typeface="Arial" panose="020B0604020202020204" pitchFamily="34" charset="0"/>
              </a:rPr>
              <a:t>People should be able to talk about respecting each others’ rights.</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5157563" y="147956"/>
            <a:ext cx="3113056" cy="300311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that you didn’t know any rights and that all children everywhere have rights. How would you feel about that? Can you think of any problems children might face? Write a poem or story called “Child with no Rights”.</a:t>
            </a:r>
          </a:p>
        </p:txBody>
      </p:sp>
      <p:pic>
        <p:nvPicPr>
          <p:cNvPr id="16" name="Graphic 15">
            <a:extLst>
              <a:ext uri="{FF2B5EF4-FFF2-40B4-BE49-F238E27FC236}">
                <a16:creationId xmlns:a16="http://schemas.microsoft.com/office/drawing/2014/main" id="{5C257EC0-8C0B-455D-8A75-AD9D9C448A35}"/>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59999" y="3023870"/>
            <a:ext cx="1744373" cy="2325832"/>
          </a:xfrm>
          <a:prstGeom prst="rect">
            <a:avLst/>
          </a:prstGeom>
        </p:spPr>
      </p:pic>
      <p:sp>
        <p:nvSpPr>
          <p:cNvPr id="18" name="Flowchart: Connector 17">
            <a:extLst>
              <a:ext uri="{FF2B5EF4-FFF2-40B4-BE49-F238E27FC236}">
                <a16:creationId xmlns:a16="http://schemas.microsoft.com/office/drawing/2014/main" id="{7781B733-AC3E-4698-BAEF-2689C26D54DF}"/>
              </a:ext>
            </a:extLst>
          </p:cNvPr>
          <p:cNvSpPr/>
          <p:nvPr/>
        </p:nvSpPr>
        <p:spPr>
          <a:xfrm>
            <a:off x="2935034" y="2129064"/>
            <a:ext cx="2202493" cy="204401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42 says that all adults should know about rights. Can you explain why this matters?</a:t>
            </a:r>
          </a:p>
        </p:txBody>
      </p:sp>
      <p:sp>
        <p:nvSpPr>
          <p:cNvPr id="20" name="Flowchart: Connector 19">
            <a:extLst>
              <a:ext uri="{FF2B5EF4-FFF2-40B4-BE49-F238E27FC236}">
                <a16:creationId xmlns:a16="http://schemas.microsoft.com/office/drawing/2014/main" id="{D8121AE5-7832-4775-861C-1B9326A2DFFC}"/>
              </a:ext>
            </a:extLst>
          </p:cNvPr>
          <p:cNvSpPr/>
          <p:nvPr/>
        </p:nvSpPr>
        <p:spPr>
          <a:xfrm>
            <a:off x="8395023" y="981383"/>
            <a:ext cx="3478491" cy="34070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Do you know your ‘birthday right?’ This is a fun idea thought up by schools in the North East of England – look up, and remember if you can, the article with the same number as the day of the month you were born. Try to get all your family and friends to know their ‘Birthday Right’. Here are all the rights </a:t>
            </a:r>
            <a:r>
              <a:rPr lang="en-GB" sz="1400" dirty="0">
                <a:solidFill>
                  <a:srgbClr val="00B0F0"/>
                </a:solidFill>
                <a:latin typeface="Arial" panose="020B0604020202020204" pitchFamily="34" charset="0"/>
                <a:cs typeface="Arial" panose="020B0604020202020204" pitchFamily="34" charset="0"/>
                <a:hlinkClick r:id="rId5"/>
              </a:rPr>
              <a:t>on one page</a:t>
            </a:r>
            <a:r>
              <a:rPr lang="en-GB" sz="1400" dirty="0">
                <a:solidFill>
                  <a:srgbClr val="00B0F0"/>
                </a:solidFill>
                <a:latin typeface="Arial" panose="020B0604020202020204" pitchFamily="34" charset="0"/>
                <a:cs typeface="Arial" panose="020B0604020202020204" pitchFamily="34" charset="0"/>
              </a:rPr>
              <a:t>.</a:t>
            </a:r>
          </a:p>
        </p:txBody>
      </p:sp>
      <p:sp>
        <p:nvSpPr>
          <p:cNvPr id="21" name="Flowchart: Connector 20">
            <a:extLst>
              <a:ext uri="{FF2B5EF4-FFF2-40B4-BE49-F238E27FC236}">
                <a16:creationId xmlns:a16="http://schemas.microsoft.com/office/drawing/2014/main" id="{E82C970D-9E0F-4E4B-8253-FDFB958D7904}"/>
              </a:ext>
            </a:extLst>
          </p:cNvPr>
          <p:cNvSpPr/>
          <p:nvPr/>
        </p:nvSpPr>
        <p:spPr>
          <a:xfrm>
            <a:off x="5534495" y="3332614"/>
            <a:ext cx="3478491" cy="34070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42 says that governments have to actively make sure everyone knows about the CRC, and that governments must be active about getting the message about children’s rights out to people. If you were the minister responsible for this what would you do? Have a go at your favourite or most creative idea.</a:t>
            </a:r>
          </a:p>
        </p:txBody>
      </p:sp>
      <p:pic>
        <p:nvPicPr>
          <p:cNvPr id="5" name="Picture 4" descr="A picture containing drawing&#10;&#10;Description automatically generated">
            <a:extLst>
              <a:ext uri="{FF2B5EF4-FFF2-40B4-BE49-F238E27FC236}">
                <a16:creationId xmlns:a16="http://schemas.microsoft.com/office/drawing/2014/main" id="{0052CEAE-2C43-4384-8999-23786AA2CB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34268" y="3981091"/>
            <a:ext cx="2205198" cy="1783334"/>
          </a:xfrm>
          <a:prstGeom prst="rect">
            <a:avLst/>
          </a:prstGeom>
        </p:spPr>
      </p:pic>
      <p:pic>
        <p:nvPicPr>
          <p:cNvPr id="22" name="Picture 21" descr="A picture containing shirt&#10;&#10;Description automatically generated">
            <a:extLst>
              <a:ext uri="{FF2B5EF4-FFF2-40B4-BE49-F238E27FC236}">
                <a16:creationId xmlns:a16="http://schemas.microsoft.com/office/drawing/2014/main" id="{86B7E61A-D013-4B97-A7AA-31BD079408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06952" y="3840763"/>
            <a:ext cx="1948830" cy="1948830"/>
          </a:xfrm>
          <a:prstGeom prst="rect">
            <a:avLst/>
          </a:prstGeom>
        </p:spPr>
      </p:pic>
      <p:pic>
        <p:nvPicPr>
          <p:cNvPr id="27" name="Picture 26" descr="A close up of a logo&#10;&#10;Description automatically generated">
            <a:extLst>
              <a:ext uri="{FF2B5EF4-FFF2-40B4-BE49-F238E27FC236}">
                <a16:creationId xmlns:a16="http://schemas.microsoft.com/office/drawing/2014/main" id="{6EBC4D45-3DB2-4445-A36B-FA5746DD964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4413" y="704547"/>
            <a:ext cx="2044591" cy="2044014"/>
          </a:xfrm>
          <a:prstGeom prst="rect">
            <a:avLst/>
          </a:prstGeom>
        </p:spPr>
      </p:pic>
    </p:spTree>
    <p:extLst>
      <p:ext uri="{BB962C8B-B14F-4D97-AF65-F5344CB8AC3E}">
        <p14:creationId xmlns:p14="http://schemas.microsoft.com/office/powerpoint/2010/main" val="1331035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Flowchart: Connector 12">
            <a:extLst>
              <a:ext uri="{FF2B5EF4-FFF2-40B4-BE49-F238E27FC236}">
                <a16:creationId xmlns:a16="http://schemas.microsoft.com/office/drawing/2014/main" id="{B90E70D2-1B00-4559-9C19-C796191AD2BC}"/>
              </a:ext>
            </a:extLst>
          </p:cNvPr>
          <p:cNvSpPr/>
          <p:nvPr/>
        </p:nvSpPr>
        <p:spPr>
          <a:xfrm>
            <a:off x="359999" y="3947297"/>
            <a:ext cx="2748516" cy="264925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If you were a teacher of very young children, how would you help them to understand about their rights. </a:t>
            </a:r>
            <a:r>
              <a:rPr lang="en-GB" sz="1400" dirty="0">
                <a:solidFill>
                  <a:srgbClr val="00B0F0"/>
                </a:solidFill>
                <a:latin typeface="Arial"/>
                <a:cs typeface="Arial"/>
                <a:hlinkClick r:id="rId5"/>
              </a:rPr>
              <a:t>This video </a:t>
            </a:r>
            <a:r>
              <a:rPr lang="en-GB" sz="1400" dirty="0">
                <a:solidFill>
                  <a:srgbClr val="00B0F0"/>
                </a:solidFill>
                <a:latin typeface="Arial"/>
                <a:cs typeface="Arial"/>
              </a:rPr>
              <a:t>made by Unicef Australia might help to get you started. </a:t>
            </a:r>
            <a:endParaRPr lang="en-GB" sz="1400" dirty="0">
              <a:solidFill>
                <a:srgbClr val="00B0F0"/>
              </a:solidFill>
              <a:latin typeface="Arial" panose="020B0604020202020204" pitchFamily="34" charset="0"/>
              <a:cs typeface="Arial" panose="020B0604020202020204" pitchFamily="34" charset="0"/>
            </a:endParaRPr>
          </a:p>
        </p:txBody>
      </p:sp>
      <p:pic>
        <p:nvPicPr>
          <p:cNvPr id="2" name="Online Media 1" title="What are child rights?">
            <a:hlinkClick r:id="" action="ppaction://media"/>
            <a:extLst>
              <a:ext uri="{FF2B5EF4-FFF2-40B4-BE49-F238E27FC236}">
                <a16:creationId xmlns:a16="http://schemas.microsoft.com/office/drawing/2014/main" id="{6B413406-822F-4FD4-B7C4-43251DBE3316}"/>
              </a:ext>
            </a:extLst>
          </p:cNvPr>
          <p:cNvPicPr>
            <a:picLocks noRot="1" noChangeAspect="1"/>
          </p:cNvPicPr>
          <p:nvPr>
            <a:videoFile r:link="rId1"/>
          </p:nvPr>
        </p:nvPicPr>
        <p:blipFill>
          <a:blip r:embed="rId6"/>
          <a:stretch>
            <a:fillRect/>
          </a:stretch>
        </p:blipFill>
        <p:spPr>
          <a:xfrm>
            <a:off x="413018" y="2363657"/>
            <a:ext cx="3048000" cy="1714500"/>
          </a:xfrm>
          <a:prstGeom prst="rect">
            <a:avLst/>
          </a:prstGeom>
        </p:spPr>
      </p:pic>
      <p:sp>
        <p:nvSpPr>
          <p:cNvPr id="16" name="Flowchart: Connector 15">
            <a:extLst>
              <a:ext uri="{FF2B5EF4-FFF2-40B4-BE49-F238E27FC236}">
                <a16:creationId xmlns:a16="http://schemas.microsoft.com/office/drawing/2014/main" id="{5D24E30D-301F-4CB2-A3E2-603A9BE79E43}"/>
              </a:ext>
            </a:extLst>
          </p:cNvPr>
          <p:cNvSpPr/>
          <p:nvPr/>
        </p:nvSpPr>
        <p:spPr>
          <a:xfrm>
            <a:off x="5869054" y="0"/>
            <a:ext cx="3048000" cy="29123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Make yourself a set of cards to represent the articles of the CRC than make up some games to play with the people in your home to help everyone learn about rights. There are ideas for </a:t>
            </a:r>
            <a:r>
              <a:rPr lang="en-GB" sz="1400" dirty="0">
                <a:solidFill>
                  <a:srgbClr val="00B0F0"/>
                </a:solidFill>
                <a:latin typeface="Arial"/>
                <a:cs typeface="Arial"/>
                <a:hlinkClick r:id="rId7"/>
              </a:rPr>
              <a:t>games and a template for the cards here.</a:t>
            </a:r>
            <a:endParaRPr lang="en-GB" sz="1400" dirty="0">
              <a:solidFill>
                <a:srgbClr val="00B0F0"/>
              </a:solidFill>
              <a:latin typeface="Arial" panose="020B0604020202020204" pitchFamily="34" charset="0"/>
              <a:cs typeface="Arial" panose="020B0604020202020204" pitchFamily="34" charset="0"/>
            </a:endParaRPr>
          </a:p>
        </p:txBody>
      </p:sp>
      <p:sp>
        <p:nvSpPr>
          <p:cNvPr id="18" name="Flowchart: Connector 17">
            <a:extLst>
              <a:ext uri="{FF2B5EF4-FFF2-40B4-BE49-F238E27FC236}">
                <a16:creationId xmlns:a16="http://schemas.microsoft.com/office/drawing/2014/main" id="{E6D05B91-9E2F-40DB-8F39-1C849AB92BCB}"/>
              </a:ext>
            </a:extLst>
          </p:cNvPr>
          <p:cNvSpPr/>
          <p:nvPr/>
        </p:nvSpPr>
        <p:spPr>
          <a:xfrm>
            <a:off x="9144000" y="1328700"/>
            <a:ext cx="3048000" cy="29123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Have a look and a listen to some of the </a:t>
            </a:r>
            <a:r>
              <a:rPr lang="en-GB" sz="1400" dirty="0">
                <a:solidFill>
                  <a:srgbClr val="00B0F0"/>
                </a:solidFill>
                <a:latin typeface="Arial"/>
                <a:cs typeface="Arial"/>
                <a:hlinkClick r:id="rId8"/>
              </a:rPr>
              <a:t>songs and videos </a:t>
            </a:r>
            <a:r>
              <a:rPr lang="en-GB" sz="1400" dirty="0">
                <a:solidFill>
                  <a:srgbClr val="00B0F0"/>
                </a:solidFill>
                <a:latin typeface="Arial"/>
                <a:cs typeface="Arial"/>
              </a:rPr>
              <a:t>made by schools to hep children learn about rights. Which one do you like best? Share this with your family and safely on-line with your friends.</a:t>
            </a:r>
          </a:p>
        </p:txBody>
      </p:sp>
      <p:sp>
        <p:nvSpPr>
          <p:cNvPr id="19" name="Flowchart: Connector 18">
            <a:extLst>
              <a:ext uri="{FF2B5EF4-FFF2-40B4-BE49-F238E27FC236}">
                <a16:creationId xmlns:a16="http://schemas.microsoft.com/office/drawing/2014/main" id="{046EC88B-A14B-4469-A9F0-B76760642AED}"/>
              </a:ext>
            </a:extLst>
          </p:cNvPr>
          <p:cNvSpPr/>
          <p:nvPr/>
        </p:nvSpPr>
        <p:spPr>
          <a:xfrm>
            <a:off x="6586110" y="3496944"/>
            <a:ext cx="3399869" cy="328654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Lots of organisations, as well as Unicef, help to promote children’s rights. </a:t>
            </a:r>
            <a:r>
              <a:rPr lang="en-GB" sz="1400" dirty="0">
                <a:solidFill>
                  <a:srgbClr val="00B0F0"/>
                </a:solidFill>
                <a:latin typeface="Arial"/>
                <a:cs typeface="Arial"/>
                <a:hlinkClick r:id="rId9"/>
              </a:rPr>
              <a:t>This video</a:t>
            </a:r>
            <a:r>
              <a:rPr lang="en-GB" sz="1400" dirty="0">
                <a:solidFill>
                  <a:srgbClr val="00B0F0"/>
                </a:solidFill>
                <a:latin typeface="Arial"/>
                <a:cs typeface="Arial"/>
              </a:rPr>
              <a:t> is from the Equality and Human Rights Commission. Watch it and make a note of any facts  that you did not know before. Share what you have learnt with your teacher or your family.</a:t>
            </a:r>
          </a:p>
        </p:txBody>
      </p:sp>
      <p:pic>
        <p:nvPicPr>
          <p:cNvPr id="4" name="Online Media 3" title="Rights of the Child animation">
            <a:hlinkClick r:id="" action="ppaction://media"/>
            <a:extLst>
              <a:ext uri="{FF2B5EF4-FFF2-40B4-BE49-F238E27FC236}">
                <a16:creationId xmlns:a16="http://schemas.microsoft.com/office/drawing/2014/main" id="{C2C65A63-5ADD-4EF2-B048-9B4AFE87D24C}"/>
              </a:ext>
            </a:extLst>
          </p:cNvPr>
          <p:cNvPicPr>
            <a:picLocks noRot="1" noChangeAspect="1"/>
          </p:cNvPicPr>
          <p:nvPr>
            <a:videoFile r:link="rId2"/>
          </p:nvPr>
        </p:nvPicPr>
        <p:blipFill>
          <a:blip r:embed="rId10"/>
          <a:stretch>
            <a:fillRect/>
          </a:stretch>
        </p:blipFill>
        <p:spPr>
          <a:xfrm>
            <a:off x="3893624" y="4270440"/>
            <a:ext cx="3092537" cy="1739552"/>
          </a:xfrm>
          <a:prstGeom prst="rect">
            <a:avLst/>
          </a:prstGeom>
        </p:spPr>
      </p:pic>
      <p:pic>
        <p:nvPicPr>
          <p:cNvPr id="7" name="Picture 6" descr="A close up of a logo&#10;&#10;Description automatically generated">
            <a:extLst>
              <a:ext uri="{FF2B5EF4-FFF2-40B4-BE49-F238E27FC236}">
                <a16:creationId xmlns:a16="http://schemas.microsoft.com/office/drawing/2014/main" id="{F94E3DFC-A9CB-47DA-98EF-676506E9017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60155" y="1230371"/>
            <a:ext cx="2266573" cy="2266573"/>
          </a:xfrm>
          <a:prstGeom prst="rect">
            <a:avLst/>
          </a:prstGeom>
        </p:spPr>
      </p:pic>
      <p:pic>
        <p:nvPicPr>
          <p:cNvPr id="20" name="Picture 19" descr="A picture containing clock&#10;&#10;Description automatically generated">
            <a:extLst>
              <a:ext uri="{FF2B5EF4-FFF2-40B4-BE49-F238E27FC236}">
                <a16:creationId xmlns:a16="http://schemas.microsoft.com/office/drawing/2014/main" id="{8552B8C1-7E74-425A-9E5C-CA0C8AF28E1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685856" y="-110698"/>
            <a:ext cx="1964288" cy="1964288"/>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5131</TotalTime>
  <Words>655</Words>
  <Application>Microsoft Office PowerPoint</Application>
  <PresentationFormat>Widescreen</PresentationFormat>
  <Paragraphs>50</Paragraphs>
  <Slides>7</Slides>
  <Notes>4</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7</vt:i4>
      </vt:variant>
    </vt:vector>
  </HeadingPairs>
  <TitlesOfParts>
    <vt:vector size="17"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Introducing… Article 42</vt:lpstr>
      <vt:lpstr>  </vt:lpstr>
      <vt:lpstr>How many of these did you get?</vt:lpstr>
      <vt:lpstr>Activity Time</vt:lpstr>
      <vt:lpstr>Activity Time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Nic Lopez</cp:lastModifiedBy>
  <cp:revision>407</cp:revision>
  <dcterms:created xsi:type="dcterms:W3CDTF">2020-04-07T09:32:00Z</dcterms:created>
  <dcterms:modified xsi:type="dcterms:W3CDTF">2020-06-06T06:19:42Z</dcterms:modified>
</cp:coreProperties>
</file>