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316" r:id="rId3"/>
    <p:sldId id="322" r:id="rId4"/>
    <p:sldId id="333" r:id="rId5"/>
    <p:sldId id="334" r:id="rId6"/>
    <p:sldId id="335" r:id="rId7"/>
    <p:sldId id="353" r:id="rId8"/>
    <p:sldId id="354" r:id="rId9"/>
    <p:sldId id="355" r:id="rId10"/>
    <p:sldId id="356" r:id="rId11"/>
    <p:sldId id="357" r:id="rId12"/>
    <p:sldId id="358" r:id="rId13"/>
    <p:sldId id="365" r:id="rId14"/>
    <p:sldId id="360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13F"/>
    <a:srgbClr val="643200"/>
    <a:srgbClr val="2E2C1E"/>
    <a:srgbClr val="413317"/>
    <a:srgbClr val="67C4BB"/>
    <a:srgbClr val="070707"/>
    <a:srgbClr val="FFFF66"/>
    <a:srgbClr val="E34597"/>
    <a:srgbClr val="FEC630"/>
    <a:srgbClr val="F290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0" autoAdjust="0"/>
    <p:restoredTop sz="90244" autoAdjust="0"/>
  </p:normalViewPr>
  <p:slideViewPr>
    <p:cSldViewPr snapToGrid="0" snapToObjects="1">
      <p:cViewPr varScale="1">
        <p:scale>
          <a:sx n="74" d="100"/>
          <a:sy n="74" d="100"/>
        </p:scale>
        <p:origin x="-11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96894-89CC-40B1-BD23-4197015013B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5B3CF-B35C-49DB-991D-98AE985C3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093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t>24/03/2020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852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424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613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48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09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55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8374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5580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2469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4007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7675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5231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440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443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file:////Users/Nomad/Dropbox/NOMAD%20(1)/MARK'S%20ON%20THE%20GO/YC%20Migration%20resources/YC%20icon.png" TargetMode="External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2.png"/><Relationship Id="rId4" Type="http://schemas.openxmlformats.org/officeDocument/2006/relationships/image" Target="file:////Users/Nomad/Dropbox/NOMAD%20(1)/MARK'S%20ON%20THE%20GO/YC%20Migration%20resources/YC%20icon.png" TargetMode="External"/><Relationship Id="rId9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0866" y="-1791061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05046" y="2051394"/>
            <a:ext cx="44389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92"/>
            <a:r>
              <a:rPr lang="en-GB" sz="4200" b="1" dirty="0">
                <a:solidFill>
                  <a:srgbClr val="F1613F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Tongue- </a:t>
            </a:r>
          </a:p>
          <a:p>
            <a:pPr algn="ctr" defTabSz="342892"/>
            <a:r>
              <a:rPr lang="en-GB" sz="4200" b="1" dirty="0">
                <a:solidFill>
                  <a:srgbClr val="F1613F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power of words </a:t>
            </a:r>
            <a:endParaRPr lang="en-US" sz="4200" b="1" dirty="0">
              <a:solidFill>
                <a:srgbClr val="F1613F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79" y="554684"/>
            <a:ext cx="3148590" cy="1533147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="" xmlns:a16="http://schemas.microsoft.com/office/drawing/2014/main" id="{C16294DE-F2AA-4392-8207-5B9C21F65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515" y="2168697"/>
            <a:ext cx="395287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2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6D368CF0-6D19-4C2C-ADD8-D27E015D9E96}"/>
              </a:ext>
            </a:extLst>
          </p:cNvPr>
          <p:cNvSpPr/>
          <p:nvPr/>
        </p:nvSpPr>
        <p:spPr>
          <a:xfrm>
            <a:off x="-386443" y="498292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1169013" y="1275770"/>
            <a:ext cx="86704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This story is adapted from a West Indian Carib legend.</a:t>
            </a:r>
            <a:endParaRPr lang="en-GB" dirty="0"/>
          </a:p>
        </p:txBody>
      </p:sp>
      <p:pic>
        <p:nvPicPr>
          <p:cNvPr id="5" name="Picture 4" descr="A close up of a map&#10;&#10;Description automatically generated">
            <a:extLst>
              <a:ext uri="{FF2B5EF4-FFF2-40B4-BE49-F238E27FC236}">
                <a16:creationId xmlns="" xmlns:a16="http://schemas.microsoft.com/office/drawing/2014/main" id="{452239C0-64F3-48BD-B724-22631D2966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2764" y="1888929"/>
            <a:ext cx="6570484" cy="4019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9" name="Straight Arrow Connector 8">
            <a:extLst>
              <a:ext uri="{FF2B5EF4-FFF2-40B4-BE49-F238E27FC236}">
                <a16:creationId xmlns="" xmlns:a16="http://schemas.microsoft.com/office/drawing/2014/main" id="{2357EFD8-746A-4FFD-96AD-25EEE83B9929}"/>
              </a:ext>
            </a:extLst>
          </p:cNvPr>
          <p:cNvCxnSpPr>
            <a:cxnSpLocks/>
          </p:cNvCxnSpPr>
          <p:nvPr/>
        </p:nvCxnSpPr>
        <p:spPr>
          <a:xfrm flipH="1">
            <a:off x="2997060" y="3877005"/>
            <a:ext cx="363002" cy="256735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>
            <a:extLst>
              <a:ext uri="{FF2B5EF4-FFF2-40B4-BE49-F238E27FC236}">
                <a16:creationId xmlns="" xmlns:a16="http://schemas.microsoft.com/office/drawing/2014/main" id="{2A7595C9-7272-4B23-BF99-9600A23C43BD}"/>
              </a:ext>
            </a:extLst>
          </p:cNvPr>
          <p:cNvSpPr/>
          <p:nvPr/>
        </p:nvSpPr>
        <p:spPr>
          <a:xfrm>
            <a:off x="311377" y="5577713"/>
            <a:ext cx="2046586" cy="52732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 descr="A close up of a plant&#10;&#10;Description automatically generated">
            <a:extLst>
              <a:ext uri="{FF2B5EF4-FFF2-40B4-BE49-F238E27FC236}">
                <a16:creationId xmlns="" xmlns:a16="http://schemas.microsoft.com/office/drawing/2014/main" id="{FF389BD6-8349-4CDF-94A2-21565D7B40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78976" y="2142273"/>
            <a:ext cx="2574153" cy="3931400"/>
          </a:xfrm>
          <a:prstGeom prst="rect">
            <a:avLst/>
          </a:prstGeom>
        </p:spPr>
      </p:pic>
      <p:pic>
        <p:nvPicPr>
          <p:cNvPr id="34" name="Picture 33" descr="A close up of a plant&#10;&#10;Description automatically generated">
            <a:extLst>
              <a:ext uri="{FF2B5EF4-FFF2-40B4-BE49-F238E27FC236}">
                <a16:creationId xmlns="" xmlns:a16="http://schemas.microsoft.com/office/drawing/2014/main" id="{BFB07EB8-CD0D-4FEE-A157-C84BA86007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376" y="3467050"/>
            <a:ext cx="1684486" cy="2545446"/>
          </a:xfrm>
          <a:prstGeom prst="rect">
            <a:avLst/>
          </a:prstGeom>
        </p:spPr>
      </p:pic>
      <p:pic>
        <p:nvPicPr>
          <p:cNvPr id="37" name="Picture 36" descr="A close up of a flower&#10;&#10;Description automatically generated">
            <a:extLst>
              <a:ext uri="{FF2B5EF4-FFF2-40B4-BE49-F238E27FC236}">
                <a16:creationId xmlns="" xmlns:a16="http://schemas.microsoft.com/office/drawing/2014/main" id="{13177354-76A0-410A-9195-7DEEF73096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4004" y="1825104"/>
            <a:ext cx="1347557" cy="914510"/>
          </a:xfrm>
          <a:prstGeom prst="rect">
            <a:avLst/>
          </a:prstGeom>
        </p:spPr>
      </p:pic>
      <p:pic>
        <p:nvPicPr>
          <p:cNvPr id="39" name="Picture 38" descr="A close up of a map&#10;&#10;Description automatically generated">
            <a:extLst>
              <a:ext uri="{FF2B5EF4-FFF2-40B4-BE49-F238E27FC236}">
                <a16:creationId xmlns="" xmlns:a16="http://schemas.microsoft.com/office/drawing/2014/main" id="{467DEF81-F781-426D-B5DB-F948B014C7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9951" y="2482148"/>
            <a:ext cx="1008249" cy="86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1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tree next to a body of water&#10;&#10;Description automatically generated">
            <a:extLst>
              <a:ext uri="{FF2B5EF4-FFF2-40B4-BE49-F238E27FC236}">
                <a16:creationId xmlns="" xmlns:a16="http://schemas.microsoft.com/office/drawing/2014/main" id="{2B664B00-2DF9-4469-87DA-6DB86611EB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48062">
            <a:off x="3742823" y="1939103"/>
            <a:ext cx="6237155" cy="4156479"/>
          </a:xfrm>
          <a:prstGeom prst="rect">
            <a:avLst/>
          </a:prstGeom>
        </p:spPr>
      </p:pic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398611E8-E0DA-4036-8A36-BC62FC9EB14E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328237" y="1803345"/>
            <a:ext cx="37127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Carib people lived in the Caribbean islands long before they were visited by Europeans such as Christopher Columbus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Caribs believed that there were many Gods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This traditional tale is about Obatala, who was said to be the most powerful of all the Gods.</a:t>
            </a:r>
          </a:p>
        </p:txBody>
      </p:sp>
    </p:spTree>
    <p:extLst>
      <p:ext uri="{BB962C8B-B14F-4D97-AF65-F5344CB8AC3E}">
        <p14:creationId xmlns:p14="http://schemas.microsoft.com/office/powerpoint/2010/main" val="224878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star filled sky&#10;&#10;Description automatically generated">
            <a:extLst>
              <a:ext uri="{FF2B5EF4-FFF2-40B4-BE49-F238E27FC236}">
                <a16:creationId xmlns="" xmlns:a16="http://schemas.microsoft.com/office/drawing/2014/main" id="{D891DE8D-8893-4E9E-8309-FFB96F494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1778">
            <a:off x="3943899" y="1876854"/>
            <a:ext cx="8310688" cy="3915113"/>
          </a:xfrm>
          <a:prstGeom prst="rect">
            <a:avLst/>
          </a:prstGeom>
        </p:spPr>
      </p:pic>
      <p:sp>
        <p:nvSpPr>
          <p:cNvPr id="17" name="Freeform 23">
            <a:extLst>
              <a:ext uri="{FF2B5EF4-FFF2-40B4-BE49-F238E27FC236}">
                <a16:creationId xmlns="" xmlns:a16="http://schemas.microsoft.com/office/drawing/2014/main" id="{E9997C91-9C04-4D12-8F35-B5883CD9C33E}"/>
              </a:ext>
            </a:extLst>
          </p:cNvPr>
          <p:cNvSpPr/>
          <p:nvPr/>
        </p:nvSpPr>
        <p:spPr>
          <a:xfrm>
            <a:off x="-1000" y="68085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E9B38B77-7E99-4556-AD6B-761ABE348606}"/>
              </a:ext>
            </a:extLst>
          </p:cNvPr>
          <p:cNvSpPr txBox="1"/>
          <p:nvPr/>
        </p:nvSpPr>
        <p:spPr>
          <a:xfrm>
            <a:off x="296711" y="2914331"/>
            <a:ext cx="37127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Obatala ruled across the entire universe.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It was a huge responsibility, so he </a:t>
            </a:r>
            <a:r>
              <a:rPr lang="en-GB" altLang="en-US" sz="2000">
                <a:latin typeface="Century Gothic" panose="020B0502020202020204" pitchFamily="34" charset="0"/>
              </a:rPr>
              <a:t>decided </a:t>
            </a:r>
            <a:r>
              <a:rPr lang="en-GB" altLang="en-US" sz="2000" smtClean="0">
                <a:latin typeface="Century Gothic" panose="020B0502020202020204" pitchFamily="34" charset="0"/>
              </a:rPr>
              <a:t>to choose </a:t>
            </a:r>
            <a:r>
              <a:rPr lang="en-GB" altLang="en-US" sz="2000" dirty="0">
                <a:latin typeface="Century Gothic" panose="020B0502020202020204" pitchFamily="34" charset="0"/>
              </a:rPr>
              <a:t>another god to be his special helper. </a:t>
            </a:r>
          </a:p>
        </p:txBody>
      </p:sp>
    </p:spTree>
    <p:extLst>
      <p:ext uri="{BB962C8B-B14F-4D97-AF65-F5344CB8AC3E}">
        <p14:creationId xmlns:p14="http://schemas.microsoft.com/office/powerpoint/2010/main" val="237403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D7EE5CB-BA4D-4D6B-8055-40699C97EDE6}"/>
              </a:ext>
            </a:extLst>
          </p:cNvPr>
          <p:cNvSpPr/>
          <p:nvPr/>
        </p:nvSpPr>
        <p:spPr>
          <a:xfrm>
            <a:off x="3444949" y="1679391"/>
            <a:ext cx="5869172" cy="4400875"/>
          </a:xfrm>
          <a:prstGeom prst="rect">
            <a:avLst/>
          </a:prstGeom>
          <a:solidFill>
            <a:srgbClr val="0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153754FD-4B10-4BB4-9D71-7420B71DC3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4897" y="1900560"/>
            <a:ext cx="4075828" cy="4180336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0" y="64572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324486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471014" y="2052336"/>
            <a:ext cx="38180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000" dirty="0">
                <a:latin typeface="Century Gothic" panose="020B0502020202020204" pitchFamily="34" charset="0"/>
              </a:rPr>
              <a:t>Planet Earth was the most difficult of all the planets to rule. </a:t>
            </a:r>
          </a:p>
          <a:p>
            <a:endParaRPr lang="en-GB" altLang="en-US" sz="2000" dirty="0">
              <a:latin typeface="Century Gothic" panose="020B0502020202020204" pitchFamily="34" charset="0"/>
            </a:endParaRPr>
          </a:p>
          <a:p>
            <a:r>
              <a:rPr lang="en-GB" altLang="en-US" sz="2000" dirty="0">
                <a:latin typeface="Century Gothic" panose="020B0502020202020204" pitchFamily="34" charset="0"/>
              </a:rPr>
              <a:t>This was because of the human beings who lived on Earth. </a:t>
            </a:r>
          </a:p>
          <a:p>
            <a:endParaRPr lang="en-GB" altLang="en-US" sz="2000" dirty="0">
              <a:latin typeface="Century Gothic" panose="020B0502020202020204" pitchFamily="34" charset="0"/>
            </a:endParaRPr>
          </a:p>
          <a:p>
            <a:r>
              <a:rPr lang="en-GB" altLang="en-US" sz="2000" dirty="0">
                <a:latin typeface="Century Gothic" panose="020B0502020202020204" pitchFamily="34" charset="0"/>
              </a:rPr>
              <a:t>Obatala thought that humans were the most challenging creatures in the whole universe!</a:t>
            </a:r>
          </a:p>
        </p:txBody>
      </p:sp>
    </p:spTree>
    <p:extLst>
      <p:ext uri="{BB962C8B-B14F-4D97-AF65-F5344CB8AC3E}">
        <p14:creationId xmlns:p14="http://schemas.microsoft.com/office/powerpoint/2010/main" val="103484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E0ADB2F0-C9F1-4632-91DC-E2A257DB13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8068" y="1901379"/>
            <a:ext cx="5992230" cy="3993260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0" y="671678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9978" y="2607550"/>
            <a:ext cx="38180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Obatala believed that the god </a:t>
            </a: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 might be a good helper. 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 was known to be thoughtful and wise.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However, before Obatala gave </a:t>
            </a: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 responsibility for planet Earth, he thought that he would set him a test.</a:t>
            </a:r>
          </a:p>
        </p:txBody>
      </p:sp>
    </p:spTree>
    <p:extLst>
      <p:ext uri="{BB962C8B-B14F-4D97-AF65-F5344CB8AC3E}">
        <p14:creationId xmlns:p14="http://schemas.microsoft.com/office/powerpoint/2010/main" val="32481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D8AB9CE6-2AFD-46AF-AA05-C9E542E64491}"/>
              </a:ext>
            </a:extLst>
          </p:cNvPr>
          <p:cNvSpPr/>
          <p:nvPr/>
        </p:nvSpPr>
        <p:spPr>
          <a:xfrm>
            <a:off x="4098068" y="3923414"/>
            <a:ext cx="5325910" cy="23935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72D8FF53-EBDA-4B1A-A1E6-9D545260B548}"/>
              </a:ext>
            </a:extLst>
          </p:cNvPr>
          <p:cNvSpPr/>
          <p:nvPr/>
        </p:nvSpPr>
        <p:spPr>
          <a:xfrm>
            <a:off x="3848986" y="1743740"/>
            <a:ext cx="6177516" cy="4092136"/>
          </a:xfrm>
          <a:prstGeom prst="rect">
            <a:avLst/>
          </a:prstGeom>
          <a:solidFill>
            <a:srgbClr val="070707"/>
          </a:solidFill>
          <a:ln>
            <a:solidFill>
              <a:srgbClr val="0707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9978" y="2672287"/>
            <a:ext cx="38180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Obatala ordered </a:t>
            </a: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 to cook him the most delicious meal he had ever made.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Some hours 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later </a:t>
            </a: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 returned with a plate of ox tongue.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Obatala tasted it, and found it to be the most delightful meal he had ever eaten.</a:t>
            </a:r>
          </a:p>
        </p:txBody>
      </p:sp>
      <p:pic>
        <p:nvPicPr>
          <p:cNvPr id="20" name="Picture 19" descr="A picture containing indoor, dark&#10;&#10;Description automatically generated">
            <a:extLst>
              <a:ext uri="{FF2B5EF4-FFF2-40B4-BE49-F238E27FC236}">
                <a16:creationId xmlns="" xmlns:a16="http://schemas.microsoft.com/office/drawing/2014/main" id="{59BA8D39-6A9D-4C6E-A795-41A6969EA0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8415" y="3544777"/>
            <a:ext cx="4572000" cy="2839641"/>
          </a:xfrm>
          <a:prstGeom prst="rect">
            <a:avLst/>
          </a:prstGeom>
        </p:spPr>
      </p:pic>
      <p:pic>
        <p:nvPicPr>
          <p:cNvPr id="22" name="Picture 21" descr="A picture containing nature, light&#10;&#10;Description automatically generated">
            <a:extLst>
              <a:ext uri="{FF2B5EF4-FFF2-40B4-BE49-F238E27FC236}">
                <a16:creationId xmlns="" xmlns:a16="http://schemas.microsoft.com/office/drawing/2014/main" id="{638EC5DC-E725-4867-8E56-54971967BF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7105" y="4153297"/>
            <a:ext cx="759712" cy="1278724"/>
          </a:xfrm>
          <a:prstGeom prst="rect">
            <a:avLst/>
          </a:prstGeom>
        </p:spPr>
      </p:pic>
      <p:pic>
        <p:nvPicPr>
          <p:cNvPr id="27" name="Picture 26" descr="A picture containing nature, light&#10;&#10;Description automatically generated">
            <a:extLst>
              <a:ext uri="{FF2B5EF4-FFF2-40B4-BE49-F238E27FC236}">
                <a16:creationId xmlns="" xmlns:a16="http://schemas.microsoft.com/office/drawing/2014/main" id="{5B1E75D1-F38B-4F9A-A52F-4002AC8976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7467" y="4111226"/>
            <a:ext cx="759712" cy="1278724"/>
          </a:xfrm>
          <a:prstGeom prst="rect">
            <a:avLst/>
          </a:prstGeom>
        </p:spPr>
      </p:pic>
      <p:pic>
        <p:nvPicPr>
          <p:cNvPr id="28" name="Picture 27" descr="A picture containing nature, light&#10;&#10;Description automatically generated">
            <a:extLst>
              <a:ext uri="{FF2B5EF4-FFF2-40B4-BE49-F238E27FC236}">
                <a16:creationId xmlns="" xmlns:a16="http://schemas.microsoft.com/office/drawing/2014/main" id="{A7392A60-00E9-42A2-8D61-15F3FEB867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1898" y="4063576"/>
            <a:ext cx="759712" cy="12787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83C7DAD-888C-481B-B7C3-BAAF16FCD4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5417" y="2630300"/>
            <a:ext cx="1844100" cy="184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03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9978" y="2427736"/>
            <a:ext cx="38180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‘Tell me, why did you choose 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tongue</a:t>
            </a:r>
            <a:r>
              <a:rPr lang="en-GB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’ </a:t>
            </a:r>
            <a:r>
              <a:rPr lang="en-GB" altLang="en-US" sz="2000" dirty="0">
                <a:latin typeface="Century Gothic" panose="020B0502020202020204" pitchFamily="34" charset="0"/>
              </a:rPr>
              <a:t>asked Obatala.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‘A tongue can do so much good’ replied </a:t>
            </a: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‘It can speak words of love and kindness. It can tell jokes that make people laugh and it can give comfort to those in pain.’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80259CDE-1970-4CD3-B596-99308A959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0612" y="2268016"/>
            <a:ext cx="2490788" cy="1619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AD6E8C9D-9E5B-4030-9E18-70D857D431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2688" y="3557725"/>
            <a:ext cx="1747607" cy="1000314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="" xmlns:a16="http://schemas.microsoft.com/office/drawing/2014/main" id="{6AB7A88A-AE06-410F-BDDF-E1E57AA870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1339" y="3964119"/>
            <a:ext cx="2338389" cy="1619251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="" xmlns:a16="http://schemas.microsoft.com/office/drawing/2014/main" id="{2D274CBC-183C-4889-AC46-A348C852F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0612" y="2285620"/>
            <a:ext cx="2490788" cy="16192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2797A727-21D8-4E15-9D94-4EA5E6ECD3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2688" y="3575329"/>
            <a:ext cx="1747607" cy="1000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4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="" xmlns:a16="http://schemas.microsoft.com/office/drawing/2014/main" id="{BB0F8E18-41CD-4563-9A32-B0FA126A2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8068" y="1901379"/>
            <a:ext cx="5992230" cy="3993260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791763"/>
            <a:ext cx="3818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Obatala smiled, he was very pleased with Orula’s answer.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‘Next I would like you to cook me the worst meal you have ever made.’ commanded Obatala.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 bowed, then left.</a:t>
            </a:r>
          </a:p>
        </p:txBody>
      </p:sp>
    </p:spTree>
    <p:extLst>
      <p:ext uri="{BB962C8B-B14F-4D97-AF65-F5344CB8AC3E}">
        <p14:creationId xmlns:p14="http://schemas.microsoft.com/office/powerpoint/2010/main" val="193777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0AD174C-0F0F-417E-8893-DDD032F08A54}"/>
              </a:ext>
            </a:extLst>
          </p:cNvPr>
          <p:cNvSpPr/>
          <p:nvPr/>
        </p:nvSpPr>
        <p:spPr>
          <a:xfrm>
            <a:off x="3848986" y="1743740"/>
            <a:ext cx="6177516" cy="4092136"/>
          </a:xfrm>
          <a:prstGeom prst="rect">
            <a:avLst/>
          </a:prstGeom>
          <a:solidFill>
            <a:srgbClr val="070707"/>
          </a:solidFill>
          <a:ln>
            <a:solidFill>
              <a:srgbClr val="0707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397066" y="2629718"/>
            <a:ext cx="3818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 little while later </a:t>
            </a: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 returned.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He was carrying what looked like the same dish that he had already served Obatala.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Once again, Obatala took a small piece to taste.</a:t>
            </a:r>
          </a:p>
        </p:txBody>
      </p:sp>
      <p:pic>
        <p:nvPicPr>
          <p:cNvPr id="11" name="Picture 10" descr="A picture containing indoor, dark&#10;&#10;Description automatically generated">
            <a:extLst>
              <a:ext uri="{FF2B5EF4-FFF2-40B4-BE49-F238E27FC236}">
                <a16:creationId xmlns="" xmlns:a16="http://schemas.microsoft.com/office/drawing/2014/main" id="{2F5926A8-E567-40A1-BE18-25929A7F9D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8415" y="3544777"/>
            <a:ext cx="4572000" cy="2839641"/>
          </a:xfrm>
          <a:prstGeom prst="rect">
            <a:avLst/>
          </a:prstGeom>
        </p:spPr>
      </p:pic>
      <p:pic>
        <p:nvPicPr>
          <p:cNvPr id="13" name="Picture 12" descr="A picture containing nature, light&#10;&#10;Description automatically generated">
            <a:extLst>
              <a:ext uri="{FF2B5EF4-FFF2-40B4-BE49-F238E27FC236}">
                <a16:creationId xmlns="" xmlns:a16="http://schemas.microsoft.com/office/drawing/2014/main" id="{5A860480-9998-4386-B1F6-D6E0D1FE80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7105" y="4153297"/>
            <a:ext cx="759712" cy="1278724"/>
          </a:xfrm>
          <a:prstGeom prst="rect">
            <a:avLst/>
          </a:prstGeom>
        </p:spPr>
      </p:pic>
      <p:pic>
        <p:nvPicPr>
          <p:cNvPr id="14" name="Picture 13" descr="A picture containing nature, light&#10;&#10;Description automatically generated">
            <a:extLst>
              <a:ext uri="{FF2B5EF4-FFF2-40B4-BE49-F238E27FC236}">
                <a16:creationId xmlns="" xmlns:a16="http://schemas.microsoft.com/office/drawing/2014/main" id="{3DCEF689-704C-4BC4-892E-E173C77674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7467" y="4111226"/>
            <a:ext cx="759712" cy="1278724"/>
          </a:xfrm>
          <a:prstGeom prst="rect">
            <a:avLst/>
          </a:prstGeom>
        </p:spPr>
      </p:pic>
      <p:pic>
        <p:nvPicPr>
          <p:cNvPr id="17" name="Picture 16" descr="A picture containing nature, light&#10;&#10;Description automatically generated">
            <a:extLst>
              <a:ext uri="{FF2B5EF4-FFF2-40B4-BE49-F238E27FC236}">
                <a16:creationId xmlns="" xmlns:a16="http://schemas.microsoft.com/office/drawing/2014/main" id="{A82A2EBE-B4E9-426F-ABE9-83BA573E27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1898" y="4063576"/>
            <a:ext cx="759712" cy="127872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001C102C-6F4C-4A4E-B2C3-CB4CCEF446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5417" y="2630300"/>
            <a:ext cx="1844100" cy="184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21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340680" y="2211578"/>
            <a:ext cx="38180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‘Urgh, that’s absolutely disgusting. I don’t understand how the same food could taste so bad!’ cried Obatala.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‘A tongue can do good but it can also do terrible evil.’ said </a:t>
            </a:r>
            <a:r>
              <a:rPr lang="en-GB" altLang="en-US" sz="2000" dirty="0" err="1">
                <a:latin typeface="Century Gothic" panose="020B0502020202020204" pitchFamily="34" charset="0"/>
              </a:rPr>
              <a:t>Orula</a:t>
            </a:r>
            <a:r>
              <a:rPr lang="en-GB" altLang="en-US" sz="2000" dirty="0">
                <a:latin typeface="Century Gothic" panose="020B0502020202020204" pitchFamily="34" charset="0"/>
              </a:rPr>
              <a:t>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‘A tongue can spread lies, and cause immense pain if it says cruel words. It can even lead people to do wicked things.’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DE3BA40-A111-4B1D-ADFF-EBEE75B71B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7942" y="4008474"/>
            <a:ext cx="1510359" cy="1645904"/>
          </a:xfrm>
          <a:prstGeom prst="rect">
            <a:avLst/>
          </a:prstGeom>
        </p:spPr>
      </p:pic>
      <p:pic>
        <p:nvPicPr>
          <p:cNvPr id="6" name="Picture 5" descr="A person posing for the camera&#10;&#10;Description automatically generated">
            <a:extLst>
              <a:ext uri="{FF2B5EF4-FFF2-40B4-BE49-F238E27FC236}">
                <a16:creationId xmlns="" xmlns:a16="http://schemas.microsoft.com/office/drawing/2014/main" id="{C7697312-5D5E-41BB-BE11-A82756F936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40124" y="3780056"/>
            <a:ext cx="1793245" cy="18702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67027EAB-6365-4F3E-898C-9FEA23C4CB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1342" y="2417356"/>
            <a:ext cx="3172486" cy="1586243"/>
          </a:xfrm>
          <a:prstGeom prst="rect">
            <a:avLst/>
          </a:prstGeom>
        </p:spPr>
      </p:pic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="" xmlns:a16="http://schemas.microsoft.com/office/drawing/2014/main" id="{D3204D92-768B-418A-8187-65132E8E5C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7248734" y="3663027"/>
            <a:ext cx="297373" cy="59474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="" xmlns:a16="http://schemas.microsoft.com/office/drawing/2014/main" id="{09F6319E-612F-477F-9A68-FCCF904CB7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8573" y="4012540"/>
            <a:ext cx="1510359" cy="1645904"/>
          </a:xfrm>
          <a:prstGeom prst="rect">
            <a:avLst/>
          </a:prstGeom>
        </p:spPr>
      </p:pic>
      <p:pic>
        <p:nvPicPr>
          <p:cNvPr id="28" name="Picture 27" descr="A person posing for the camera&#10;&#10;Description automatically generated">
            <a:extLst>
              <a:ext uri="{FF2B5EF4-FFF2-40B4-BE49-F238E27FC236}">
                <a16:creationId xmlns="" xmlns:a16="http://schemas.microsoft.com/office/drawing/2014/main" id="{3DF89940-A9B1-4412-85AA-4C41EE6C00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50755" y="3784122"/>
            <a:ext cx="1793245" cy="187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4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1E25618E-D0B4-4492-B5A2-762497D5464E}"/>
              </a:ext>
            </a:extLst>
          </p:cNvPr>
          <p:cNvSpPr/>
          <p:nvPr/>
        </p:nvSpPr>
        <p:spPr>
          <a:xfrm rot="21396643">
            <a:off x="3848986" y="1743740"/>
            <a:ext cx="6177516" cy="4092136"/>
          </a:xfrm>
          <a:prstGeom prst="rect">
            <a:avLst/>
          </a:prstGeom>
          <a:solidFill>
            <a:srgbClr val="070707"/>
          </a:solidFill>
          <a:ln>
            <a:solidFill>
              <a:srgbClr val="0707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9FF0A249-90D1-4C66-824E-27DC011F3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1851" y="2194101"/>
            <a:ext cx="3423241" cy="3742264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="" xmlns:a16="http://schemas.microsoft.com/office/drawing/2014/main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321180"/>
            <a:ext cx="381809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‘You have shown me that you have great wisdom’ said Obatala.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will make you the ruler of Earth, for there you will find human beings with tongues that can do great good or terrible evil.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Guide them to make the right choices so they can lead a happy life.’</a:t>
            </a:r>
          </a:p>
        </p:txBody>
      </p:sp>
    </p:spTree>
    <p:extLst>
      <p:ext uri="{BB962C8B-B14F-4D97-AF65-F5344CB8AC3E}">
        <p14:creationId xmlns:p14="http://schemas.microsoft.com/office/powerpoint/2010/main" val="281760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23">
            <a:extLst>
              <a:ext uri="{FF2B5EF4-FFF2-40B4-BE49-F238E27FC236}">
                <a16:creationId xmlns="" xmlns:a16="http://schemas.microsoft.com/office/drawing/2014/main" id="{AF29942E-E23B-41A8-BAFD-31B171E7A0C5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18539" y="1289451"/>
            <a:ext cx="4009477" cy="102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3600" b="1" dirty="0" smtClean="0">
                <a:latin typeface="Century Gothic" panose="020B0502020202020204" pitchFamily="34" charset="0"/>
              </a:rPr>
              <a:t>Talking time</a:t>
            </a:r>
            <a:endParaRPr lang="en-GB" altLang="en-US" sz="36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</p:txBody>
      </p:sp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="" xmlns:a16="http://schemas.microsoft.com/office/drawing/2014/main" id="{1027250B-5E62-4F5F-9893-55D2314214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3004" y="4536765"/>
            <a:ext cx="1331601" cy="8656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35F59EEE-6D62-4522-96EE-0A6A43CBDF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1818" y="2935889"/>
            <a:ext cx="1171880" cy="67077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="" xmlns:a16="http://schemas.microsoft.com/office/drawing/2014/main" id="{A08509D5-C6B3-4914-9C5A-24F4004EC1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6166" y="2935889"/>
            <a:ext cx="839540" cy="914883"/>
          </a:xfrm>
          <a:prstGeom prst="rect">
            <a:avLst/>
          </a:prstGeom>
        </p:spPr>
      </p:pic>
      <p:pic>
        <p:nvPicPr>
          <p:cNvPr id="33" name="Picture 32" descr="A person posing for the camera&#10;&#10;Description automatically generated">
            <a:extLst>
              <a:ext uri="{FF2B5EF4-FFF2-40B4-BE49-F238E27FC236}">
                <a16:creationId xmlns="" xmlns:a16="http://schemas.microsoft.com/office/drawing/2014/main" id="{FC8741BA-37FD-4FA8-9D86-1F8A5F0CFE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68225" y="4165280"/>
            <a:ext cx="1299645" cy="135545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="" xmlns:a16="http://schemas.microsoft.com/office/drawing/2014/main" id="{DD00870E-BF16-4DE9-A217-279DB78AE19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67558" y="2882191"/>
            <a:ext cx="1984572" cy="21695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5DE6632-624B-4040-8D6F-0193D5FF5CA3}"/>
              </a:ext>
            </a:extLst>
          </p:cNvPr>
          <p:cNvSpPr txBox="1"/>
          <p:nvPr/>
        </p:nvSpPr>
        <p:spPr>
          <a:xfrm>
            <a:off x="192159" y="1865923"/>
            <a:ext cx="437984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Q. Why did Obatala want </a:t>
            </a:r>
            <a:r>
              <a:rPr lang="en-GB" b="1" dirty="0" smtClean="0">
                <a:latin typeface="Century Gothic" panose="020B0502020202020204" pitchFamily="34" charset="0"/>
              </a:rPr>
              <a:t>   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b="1" dirty="0" smtClean="0">
                <a:latin typeface="Century Gothic" panose="020B0502020202020204" pitchFamily="34" charset="0"/>
              </a:rPr>
              <a:t>    </a:t>
            </a:r>
            <a:r>
              <a:rPr lang="en-GB" b="1" dirty="0" smtClean="0">
                <a:latin typeface="Century Gothic" panose="020B0502020202020204" pitchFamily="34" charset="0"/>
              </a:rPr>
              <a:t>someone to </a:t>
            </a:r>
            <a:r>
              <a:rPr lang="en-GB" b="1" dirty="0">
                <a:latin typeface="Century Gothic" panose="020B0502020202020204" pitchFamily="34" charset="0"/>
              </a:rPr>
              <a:t>help him rule Earth?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Q. What test did Obatala give </a:t>
            </a:r>
            <a:r>
              <a:rPr lang="en-GB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b="1" dirty="0" err="1">
                <a:latin typeface="Century Gothic" panose="020B0502020202020204" pitchFamily="34" charset="0"/>
              </a:rPr>
              <a:t>Orula</a:t>
            </a:r>
            <a:r>
              <a:rPr lang="en-GB" b="1" dirty="0">
                <a:latin typeface="Century Gothic" panose="020B0502020202020204" pitchFamily="34" charset="0"/>
              </a:rPr>
              <a:t>? 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Q. Why did </a:t>
            </a:r>
            <a:r>
              <a:rPr lang="en-GB" b="1" dirty="0" err="1">
                <a:latin typeface="Century Gothic" panose="020B0502020202020204" pitchFamily="34" charset="0"/>
              </a:rPr>
              <a:t>Orula</a:t>
            </a:r>
            <a:r>
              <a:rPr lang="en-GB" b="1" dirty="0">
                <a:latin typeface="Century Gothic" panose="020B0502020202020204" pitchFamily="34" charset="0"/>
              </a:rPr>
              <a:t> say a tongue can </a:t>
            </a:r>
            <a:r>
              <a:rPr lang="en-GB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b="1" dirty="0">
                <a:latin typeface="Century Gothic" panose="020B0502020202020204" pitchFamily="34" charset="0"/>
              </a:rPr>
              <a:t>do so much good?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Q. Why did </a:t>
            </a:r>
            <a:r>
              <a:rPr lang="en-GB" b="1" dirty="0" err="1">
                <a:latin typeface="Century Gothic" panose="020B0502020202020204" pitchFamily="34" charset="0"/>
              </a:rPr>
              <a:t>Orula</a:t>
            </a:r>
            <a:r>
              <a:rPr lang="en-GB" b="1" dirty="0">
                <a:latin typeface="Century Gothic" panose="020B0502020202020204" pitchFamily="34" charset="0"/>
              </a:rPr>
              <a:t> say a tongue can </a:t>
            </a:r>
            <a:r>
              <a:rPr lang="en-GB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b="1" dirty="0">
                <a:latin typeface="Century Gothic" panose="020B0502020202020204" pitchFamily="34" charset="0"/>
              </a:rPr>
              <a:t>do so much evil?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Q. Why did Obatala think humans </a:t>
            </a:r>
            <a:r>
              <a:rPr lang="en-GB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b="1" dirty="0">
                <a:latin typeface="Century Gothic" panose="020B0502020202020204" pitchFamily="34" charset="0"/>
              </a:rPr>
              <a:t>needed Orula’s help?</a:t>
            </a:r>
          </a:p>
          <a:p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620109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23">
            <a:extLst>
              <a:ext uri="{FF2B5EF4-FFF2-40B4-BE49-F238E27FC236}">
                <a16:creationId xmlns="" xmlns:a16="http://schemas.microsoft.com/office/drawing/2014/main" id="{AF29942E-E23B-41A8-BAFD-31B171E7A0C5}"/>
              </a:ext>
            </a:extLst>
          </p:cNvPr>
          <p:cNvSpPr/>
          <p:nvPr/>
        </p:nvSpPr>
        <p:spPr>
          <a:xfrm>
            <a:off x="-1000" y="660141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32914" y="1563722"/>
            <a:ext cx="4009477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800" b="1" dirty="0" smtClean="0">
                <a:latin typeface="Century Gothic" panose="020B0502020202020204" pitchFamily="34" charset="0"/>
              </a:rPr>
              <a:t>Challenge:</a:t>
            </a: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 smtClean="0">
                <a:latin typeface="Century Gothic" panose="020B0502020202020204" pitchFamily="34" charset="0"/>
              </a:rPr>
              <a:t>Create a tongue </a:t>
            </a:r>
            <a:r>
              <a:rPr lang="en-GB" altLang="en-US" sz="2000" dirty="0">
                <a:latin typeface="Century Gothic" panose="020B0502020202020204" pitchFamily="34" charset="0"/>
              </a:rPr>
              <a:t>twister to teach 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others the power of words.</a:t>
            </a: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 smtClean="0">
                <a:latin typeface="Century Gothic" panose="020B0502020202020204" pitchFamily="34" charset="0"/>
              </a:rPr>
              <a:t>Use our worksheet to help get you started. </a:t>
            </a: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C7238D8-F29D-4884-BCE7-B90CC1BC0B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7606" y="2421194"/>
            <a:ext cx="32385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32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3557</TotalTime>
  <Words>621</Words>
  <Application>Microsoft Office PowerPoint</Application>
  <PresentationFormat>On-screen Show (4:3)</PresentationFormat>
  <Paragraphs>109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YC</cp:lastModifiedBy>
  <cp:revision>445</cp:revision>
  <cp:lastPrinted>2018-09-20T12:41:43Z</cp:lastPrinted>
  <dcterms:created xsi:type="dcterms:W3CDTF">2018-05-08T12:54:30Z</dcterms:created>
  <dcterms:modified xsi:type="dcterms:W3CDTF">2020-03-24T15:56:50Z</dcterms:modified>
</cp:coreProperties>
</file>