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1"/>
  </p:notesMasterIdLst>
  <p:handoutMasterIdLst>
    <p:handoutMasterId r:id="rId12"/>
  </p:handoutMasterIdLst>
  <p:sldIdLst>
    <p:sldId id="275" r:id="rId3"/>
    <p:sldId id="294" r:id="rId4"/>
    <p:sldId id="287" r:id="rId5"/>
    <p:sldId id="282" r:id="rId6"/>
    <p:sldId id="284" r:id="rId7"/>
    <p:sldId id="293" r:id="rId8"/>
    <p:sldId id="295" r:id="rId9"/>
    <p:sldId id="29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6518" autoAdjust="0"/>
  </p:normalViewPr>
  <p:slideViewPr>
    <p:cSldViewPr snapToGrid="0">
      <p:cViewPr varScale="1">
        <p:scale>
          <a:sx n="56" d="100"/>
          <a:sy n="56" d="100"/>
        </p:scale>
        <p:origin x="1260" y="60"/>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commentAuthors" Target="commentAuthor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5/14/2020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5/14/2020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March 2020, United States of America.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Julia, 16, attends online school from home while her parents telework during the Coronavirus outbreak in New York. This is her first day of distance learning.</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Unicef/Adelson</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5" name="Picture 4" descr="A person sitting at a desk&#10;&#10;Description automatically generated">
            <a:extLst>
              <a:ext uri="{FF2B5EF4-FFF2-40B4-BE49-F238E27FC236}">
                <a16:creationId xmlns:a16="http://schemas.microsoft.com/office/drawing/2014/main" id="{FFEB108C-74CA-4B42-8A7F-381F9F887E1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Title 1">
            <a:extLst>
              <a:ext uri="{FF2B5EF4-FFF2-40B4-BE49-F238E27FC236}">
                <a16:creationId xmlns:a16="http://schemas.microsoft.com/office/drawing/2014/main" id="{69ED439F-7374-4D20-A335-EBBF785C826B}"/>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14/05/2020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14/05/2020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14/05/2020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14/05/2020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14/05/2020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14/05/2020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14/05/2020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14/05/2020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1.xml"/><Relationship Id="rId1" Type="http://schemas.openxmlformats.org/officeDocument/2006/relationships/vmlDrawing" Target="../drawings/vmlDrawing1.v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wmf"/></Relationships>
</file>

<file path=ppt/slides/_rels/slide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3.xml"/><Relationship Id="rId6"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hyperlink" Target="https://www.youtube.com/watch?v=4p5286T_kn0" TargetMode="External"/><Relationship Id="rId7" Type="http://schemas.openxmlformats.org/officeDocument/2006/relationships/image" Target="../media/image37.png"/><Relationship Id="rId2" Type="http://schemas.openxmlformats.org/officeDocument/2006/relationships/slideLayout" Target="../slideLayouts/slideLayout24.xml"/><Relationship Id="rId1" Type="http://schemas.openxmlformats.org/officeDocument/2006/relationships/video" Target="https://www.youtube.com/embed/4p5286T_kn0?feature=oembed" TargetMode="External"/><Relationship Id="rId6" Type="http://schemas.openxmlformats.org/officeDocument/2006/relationships/image" Target="../media/image36.jpeg"/><Relationship Id="rId5" Type="http://schemas.openxmlformats.org/officeDocument/2006/relationships/image" Target="../media/image36.svg"/><Relationship Id="rId4" Type="http://schemas.openxmlformats.org/officeDocument/2006/relationships/image" Target="../media/image35.png"/></Relationships>
</file>

<file path=ppt/slides/_rels/slide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hyperlink" Target="https://literacytrust.org.uk/family-zone/9-12/book-hopes/?fbclid=IwAR1BrPdUgSDZVb8z6b3IHkzj04kmRZGxsQJhPeuh_64gXHW8tde7eWQUIr0" TargetMode="External"/><Relationship Id="rId7" Type="http://schemas.openxmlformats.org/officeDocument/2006/relationships/image" Target="../media/image41.png"/><Relationship Id="rId2" Type="http://schemas.openxmlformats.org/officeDocument/2006/relationships/slideLayout" Target="../slideLayouts/slideLayout24.xml"/><Relationship Id="rId1" Type="http://schemas.openxmlformats.org/officeDocument/2006/relationships/video" Target="https://www.youtube.com/embed/Y6gJHBoGiYM?feature=oembed" TargetMode="Externa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hyperlink" Target="https://www.youtube.com/watch?v=Y6gJHBoGiYM"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365600"/>
            <a:ext cx="2600078" cy="3847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Unicef/Adelson</a:t>
            </a:r>
          </a:p>
          <a:p>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732235"/>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How do these pictures help you? Can you guess how they are linked together?</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Write down your thoughts or discuss with someone in your house. </a:t>
            </a:r>
            <a:endParaRPr lang="en-GB" sz="18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6598684F-F43F-4843-96CB-30D44DDF1C2B}"/>
              </a:ext>
            </a:extLst>
          </p:cNvPr>
          <p:cNvSpPr/>
          <p:nvPr/>
        </p:nvSpPr>
        <p:spPr>
          <a:xfrm>
            <a:off x="137740" y="6068835"/>
            <a:ext cx="1178528" cy="507831"/>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Dejongh</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UNICEF/Viet Hung</a:t>
            </a:r>
          </a:p>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Clazie</a:t>
            </a:r>
            <a:r>
              <a:rPr lang="en-GB" sz="900" dirty="0">
                <a:latin typeface="Arial" panose="020B0604020202020204" pitchFamily="34" charset="0"/>
                <a:cs typeface="Arial" panose="020B0604020202020204" pitchFamily="34" charset="0"/>
              </a:rPr>
              <a:t> Flynn</a:t>
            </a:r>
          </a:p>
        </p:txBody>
      </p:sp>
      <p:graphicFrame>
        <p:nvGraphicFramePr>
          <p:cNvPr id="3" name="Object 2">
            <a:extLst>
              <a:ext uri="{FF2B5EF4-FFF2-40B4-BE49-F238E27FC236}">
                <a16:creationId xmlns:a16="http://schemas.microsoft.com/office/drawing/2014/main" id="{73B0DADC-71A5-425F-96CB-D03040EE8AFC}"/>
              </a:ext>
            </a:extLst>
          </p:cNvPr>
          <p:cNvGraphicFramePr>
            <a:graphicFrameLocks noChangeAspect="1"/>
          </p:cNvGraphicFramePr>
          <p:nvPr>
            <p:extLst>
              <p:ext uri="{D42A27DB-BD31-4B8C-83A1-F6EECF244321}">
                <p14:modId xmlns:p14="http://schemas.microsoft.com/office/powerpoint/2010/main" val="3478868029"/>
              </p:ext>
            </p:extLst>
          </p:nvPr>
        </p:nvGraphicFramePr>
        <p:xfrm>
          <a:off x="272796" y="3004832"/>
          <a:ext cx="3750462" cy="2500308"/>
        </p:xfrm>
        <a:graphic>
          <a:graphicData uri="http://schemas.openxmlformats.org/presentationml/2006/ole">
            <mc:AlternateContent xmlns:mc="http://schemas.openxmlformats.org/markup-compatibility/2006">
              <mc:Choice xmlns:v="urn:schemas-microsoft-com:vml" Requires="v">
                <p:oleObj spid="_x0000_s1042" r:id="rId3" imgW="2743200" imgH="1828800" progId="">
                  <p:embed/>
                </p:oleObj>
              </mc:Choice>
              <mc:Fallback>
                <p:oleObj r:id="rId3" imgW="2743200" imgH="1828800" progId="">
                  <p:embed/>
                  <p:pic>
                    <p:nvPicPr>
                      <p:cNvPr id="0" name=""/>
                      <p:cNvPicPr/>
                      <p:nvPr/>
                    </p:nvPicPr>
                    <p:blipFill>
                      <a:blip r:embed="rId4"/>
                      <a:stretch>
                        <a:fillRect/>
                      </a:stretch>
                    </p:blipFill>
                    <p:spPr>
                      <a:xfrm>
                        <a:off x="272796" y="3004832"/>
                        <a:ext cx="3750462" cy="2500308"/>
                      </a:xfrm>
                      <a:prstGeom prst="rect">
                        <a:avLst/>
                      </a:prstGeom>
                    </p:spPr>
                  </p:pic>
                </p:oleObj>
              </mc:Fallback>
            </mc:AlternateContent>
          </a:graphicData>
        </a:graphic>
      </p:graphicFrame>
      <p:pic>
        <p:nvPicPr>
          <p:cNvPr id="6" name="Picture 5" descr="A person sitting at a table using a computer&#10;&#10;Description automatically generated">
            <a:extLst>
              <a:ext uri="{FF2B5EF4-FFF2-40B4-BE49-F238E27FC236}">
                <a16:creationId xmlns:a16="http://schemas.microsoft.com/office/drawing/2014/main" id="{742A7347-5118-43B6-9926-9C33F2CEA16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086899" y="3004832"/>
            <a:ext cx="3793788" cy="2529192"/>
          </a:xfrm>
          <a:prstGeom prst="rect">
            <a:avLst/>
          </a:prstGeom>
        </p:spPr>
      </p:pic>
      <p:pic>
        <p:nvPicPr>
          <p:cNvPr id="10" name="Picture 9" descr="A group of people sitting at a table&#10;&#10;Description automatically generated">
            <a:extLst>
              <a:ext uri="{FF2B5EF4-FFF2-40B4-BE49-F238E27FC236}">
                <a16:creationId xmlns:a16="http://schemas.microsoft.com/office/drawing/2014/main" id="{F9F48D58-C6E6-4E20-A20B-ACFE9C6ABF3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129119" y="3004833"/>
            <a:ext cx="3790085" cy="2529191"/>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28</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339256" y="2145947"/>
            <a:ext cx="11725169" cy="3378311"/>
          </a:xfrm>
        </p:spPr>
        <p:txBody>
          <a:bodyPr>
            <a:normAutofit fontScale="92500"/>
          </a:bodyPr>
          <a:lstStyle/>
          <a:p>
            <a:pPr marL="0" indent="0">
              <a:buNone/>
            </a:pPr>
            <a:r>
              <a:rPr lang="en-GB" dirty="0"/>
              <a:t>Article 28 – the right to education</a:t>
            </a:r>
          </a:p>
          <a:p>
            <a:pPr marL="0" indent="0">
              <a:buNone/>
            </a:pPr>
            <a:r>
              <a:rPr lang="en-GB" dirty="0"/>
              <a:t>Every child has the right to an education.</a:t>
            </a:r>
          </a:p>
          <a:p>
            <a:pPr marL="0" indent="0">
              <a:buNone/>
            </a:pPr>
            <a:r>
              <a:rPr lang="en-GB" dirty="0"/>
              <a:t>Primary education must be free and different forms of secondary education must be available to every child.</a:t>
            </a:r>
          </a:p>
          <a:p>
            <a:pPr marL="0" indent="0">
              <a:buNone/>
            </a:pPr>
            <a:r>
              <a:rPr lang="en-GB" dirty="0"/>
              <a:t>Discipline in schools must respect children’s dignity and their rights.</a:t>
            </a:r>
          </a:p>
          <a:p>
            <a:pPr marL="0" indent="0">
              <a:buNone/>
            </a:pPr>
            <a:r>
              <a:rPr lang="en-GB" dirty="0"/>
              <a:t>Richer countries must help poorer countries achieve this.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Jilly introduces Article 28</a:t>
            </a:r>
          </a:p>
          <a:p>
            <a:pPr marL="0" indent="0">
              <a:buNone/>
            </a:pPr>
            <a:endParaRPr lang="en-GB" dirty="0"/>
          </a:p>
        </p:txBody>
      </p:sp>
      <p:pic>
        <p:nvPicPr>
          <p:cNvPr id="10" name="Graphic 9">
            <a:extLst>
              <a:ext uri="{FF2B5EF4-FFF2-40B4-BE49-F238E27FC236}">
                <a16:creationId xmlns:a16="http://schemas.microsoft.com/office/drawing/2014/main" id="{CA060EC0-9BAE-4461-B806-7B4A3C5433FA}"/>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10474707" y="124444"/>
            <a:ext cx="1378037" cy="1837383"/>
          </a:xfrm>
          <a:prstGeom prst="rect">
            <a:avLst/>
          </a:prstGeom>
        </p:spPr>
      </p:pic>
    </p:spTree>
    <p:extLst>
      <p:ext uri="{BB962C8B-B14F-4D97-AF65-F5344CB8AC3E}">
        <p14:creationId xmlns:p14="http://schemas.microsoft.com/office/powerpoint/2010/main" val="953598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60693" y="3674719"/>
            <a:ext cx="4205823" cy="2450811"/>
          </a:xfrm>
        </p:spPr>
        <p:txBody>
          <a:bodyPr>
            <a:normAutofit fontScale="92500" lnSpcReduction="10000"/>
          </a:bodyPr>
          <a:lstStyle/>
          <a:p>
            <a:pPr marL="0" indent="0" algn="ctr">
              <a:buNone/>
            </a:pPr>
            <a:r>
              <a:rPr lang="en-GB" dirty="0">
                <a:latin typeface="Arial" panose="020B0604020202020204" pitchFamily="34" charset="0"/>
                <a:cs typeface="Arial" panose="020B0604020202020204" pitchFamily="34" charset="0"/>
              </a:rPr>
              <a:t>You might like to ask someone else in your house to do this too. At the end of one minute share your thoughts and then compare with the ideas on the next slide. </a:t>
            </a:r>
          </a:p>
        </p:txBody>
      </p:sp>
      <p:sp>
        <p:nvSpPr>
          <p:cNvPr id="2" name="Title 1">
            <a:extLst>
              <a:ext uri="{FF2B5EF4-FFF2-40B4-BE49-F238E27FC236}">
                <a16:creationId xmlns:a16="http://schemas.microsoft.com/office/drawing/2014/main" id="{B020B836-3B52-4406-85C2-5CD297BE4AC5}"/>
              </a:ext>
            </a:extLst>
          </p:cNvPr>
          <p:cNvSpPr>
            <a:spLocks noGrp="1"/>
          </p:cNvSpPr>
          <p:nvPr>
            <p:ph type="ctrTitle"/>
          </p:nvPr>
        </p:nvSpPr>
        <p:spPr>
          <a:xfrm>
            <a:off x="294673" y="512597"/>
            <a:ext cx="13753946" cy="877104"/>
          </a:xfrm>
        </p:spPr>
        <p:txBody>
          <a:bodyPr>
            <a:normAutofit fontScale="90000"/>
          </a:bodyPr>
          <a:lstStyle/>
          <a:p>
            <a:r>
              <a:rPr lang="en-GB" dirty="0"/>
              <a:t>Why is the right to education </a:t>
            </a:r>
            <a:br>
              <a:rPr lang="en-GB" dirty="0"/>
            </a:br>
            <a:r>
              <a:rPr lang="en-GB" dirty="0"/>
              <a:t>important?</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28311" y="2449313"/>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000" dirty="0">
                <a:solidFill>
                  <a:srgbClr val="00B0F0"/>
                </a:solidFill>
                <a:latin typeface="Arial" panose="020B0604020202020204" pitchFamily="34" charset="0"/>
                <a:cs typeface="Arial" panose="020B0604020202020204" pitchFamily="34" charset="0"/>
              </a:rPr>
              <a:t>Give yourself one minute to think of as many reasons as you can why education is important for children and young people.</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25000" lnSpcReduction="20000"/>
          </a:bodyPr>
          <a:lstStyle/>
          <a:p>
            <a:pPr marL="0" indent="0">
              <a:buNone/>
            </a:pPr>
            <a:r>
              <a:rPr lang="en-GB" sz="6200" dirty="0">
                <a:latin typeface="Arial" panose="020B0604020202020204" pitchFamily="34" charset="0"/>
                <a:cs typeface="Arial" panose="020B0604020202020204" pitchFamily="34" charset="0"/>
              </a:rPr>
              <a:t>Education is important to children and young people because it will help them to: </a:t>
            </a:r>
          </a:p>
          <a:p>
            <a:r>
              <a:rPr lang="en-GB" sz="6200" dirty="0">
                <a:latin typeface="Arial" panose="020B0604020202020204" pitchFamily="34" charset="0"/>
                <a:cs typeface="Arial" panose="020B0604020202020204" pitchFamily="34" charset="0"/>
              </a:rPr>
              <a:t>have skills to improve things and help people</a:t>
            </a:r>
          </a:p>
          <a:p>
            <a:r>
              <a:rPr lang="en-GB" sz="6200" dirty="0">
                <a:latin typeface="Arial" panose="020B0604020202020204" pitchFamily="34" charset="0"/>
                <a:cs typeface="Arial" panose="020B0604020202020204" pitchFamily="34" charset="0"/>
              </a:rPr>
              <a:t>form opinions and views about things</a:t>
            </a:r>
          </a:p>
          <a:p>
            <a:r>
              <a:rPr lang="en-GB" sz="6200" dirty="0">
                <a:latin typeface="Arial" panose="020B0604020202020204" pitchFamily="34" charset="0"/>
                <a:cs typeface="Arial" panose="020B0604020202020204" pitchFamily="34" charset="0"/>
              </a:rPr>
              <a:t>learn things, gain knowledge and pass exams</a:t>
            </a:r>
          </a:p>
          <a:p>
            <a:r>
              <a:rPr lang="en-GB" sz="6200" dirty="0">
                <a:latin typeface="Arial" panose="020B0604020202020204" pitchFamily="34" charset="0"/>
                <a:cs typeface="Arial" panose="020B0604020202020204" pitchFamily="34" charset="0"/>
              </a:rPr>
              <a:t>know how to stay safe and healthy</a:t>
            </a:r>
          </a:p>
          <a:p>
            <a:r>
              <a:rPr lang="en-GB" sz="6200" dirty="0">
                <a:latin typeface="Arial" panose="020B0604020202020204" pitchFamily="34" charset="0"/>
                <a:cs typeface="Arial" panose="020B0604020202020204" pitchFamily="34" charset="0"/>
              </a:rPr>
              <a:t>learn how to respect other people’s ideas and get on with other people</a:t>
            </a:r>
          </a:p>
          <a:p>
            <a:r>
              <a:rPr lang="en-GB" sz="6200" dirty="0">
                <a:latin typeface="Arial" panose="020B0604020202020204" pitchFamily="34" charset="0"/>
                <a:cs typeface="Arial" panose="020B0604020202020204" pitchFamily="34" charset="0"/>
              </a:rPr>
              <a:t>get a job they enjoy and earn money</a:t>
            </a:r>
          </a:p>
          <a:p>
            <a:r>
              <a:rPr lang="en-GB" sz="6200" dirty="0">
                <a:latin typeface="Arial" panose="020B0604020202020204" pitchFamily="34" charset="0"/>
                <a:cs typeface="Arial" panose="020B0604020202020204" pitchFamily="34" charset="0"/>
              </a:rPr>
              <a:t>make informed choices</a:t>
            </a:r>
          </a:p>
          <a:p>
            <a:r>
              <a:rPr lang="en-GB" sz="6200" dirty="0">
                <a:latin typeface="Arial" panose="020B0604020202020204" pitchFamily="34" charset="0"/>
                <a:cs typeface="Arial" panose="020B0604020202020204" pitchFamily="34" charset="0"/>
              </a:rPr>
              <a:t>have more opportunities in life</a:t>
            </a:r>
          </a:p>
          <a:p>
            <a:r>
              <a:rPr lang="en-GB" sz="6200" dirty="0">
                <a:latin typeface="Arial" panose="020B0604020202020204" pitchFamily="34" charset="0"/>
                <a:cs typeface="Arial" panose="020B0604020202020204" pitchFamily="34" charset="0"/>
              </a:rPr>
              <a:t>learn about things that are important for the world</a:t>
            </a:r>
          </a:p>
          <a:p>
            <a:r>
              <a:rPr lang="en-GB" sz="6200" dirty="0">
                <a:latin typeface="Arial" panose="020B0604020202020204" pitchFamily="34" charset="0"/>
                <a:cs typeface="Arial" panose="020B0604020202020204" pitchFamily="34" charset="0"/>
              </a:rPr>
              <a:t>grow up to be responsible adults</a:t>
            </a:r>
          </a:p>
          <a:p>
            <a:endParaRPr lang="en-GB" dirty="0"/>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6084129" y="86217"/>
            <a:ext cx="3124199" cy="316755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What do you think makes a good teacher? </a:t>
            </a:r>
            <a:r>
              <a:rPr lang="en-GB" sz="1600" dirty="0">
                <a:solidFill>
                  <a:srgbClr val="00B0F0"/>
                </a:solidFill>
                <a:latin typeface="Arial" panose="020B0604020202020204" pitchFamily="34" charset="0"/>
                <a:cs typeface="Arial" panose="020B0604020202020204" pitchFamily="34" charset="0"/>
                <a:hlinkClick r:id="rId3"/>
              </a:rPr>
              <a:t>This video </a:t>
            </a:r>
            <a:r>
              <a:rPr lang="en-GB" sz="1600" dirty="0">
                <a:solidFill>
                  <a:srgbClr val="00B0F0"/>
                </a:solidFill>
                <a:latin typeface="Arial" panose="020B0604020202020204" pitchFamily="34" charset="0"/>
                <a:cs typeface="Arial" panose="020B0604020202020204" pitchFamily="34" charset="0"/>
              </a:rPr>
              <a:t>might give you some ideas! Draw an outline of your ideal teacher and surround it with words that describe what that teacher is like.</a:t>
            </a:r>
          </a:p>
        </p:txBody>
      </p:sp>
      <p:pic>
        <p:nvPicPr>
          <p:cNvPr id="14" name="Graphic 13">
            <a:extLst>
              <a:ext uri="{FF2B5EF4-FFF2-40B4-BE49-F238E27FC236}">
                <a16:creationId xmlns:a16="http://schemas.microsoft.com/office/drawing/2014/main" id="{9779719F-F6D5-4F08-9696-D27D1BBB2E3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04828" y="2853446"/>
            <a:ext cx="1960433" cy="2613910"/>
          </a:xfrm>
          <a:prstGeom prst="rect">
            <a:avLst/>
          </a:prstGeom>
        </p:spPr>
      </p:pic>
      <p:sp>
        <p:nvSpPr>
          <p:cNvPr id="17" name="Flowchart: Connector 16">
            <a:extLst>
              <a:ext uri="{FF2B5EF4-FFF2-40B4-BE49-F238E27FC236}">
                <a16:creationId xmlns:a16="http://schemas.microsoft.com/office/drawing/2014/main" id="{201A891A-2C5B-4FC5-A8E9-2B2E5B166244}"/>
              </a:ext>
            </a:extLst>
          </p:cNvPr>
          <p:cNvSpPr/>
          <p:nvPr/>
        </p:nvSpPr>
        <p:spPr>
          <a:xfrm>
            <a:off x="3142073" y="1999154"/>
            <a:ext cx="3455894" cy="347828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Imagine you have been asked to create your ideal lesson timetable for a day or a week at home or in school. Plan it out and decide what you would include and what you would leave out. Make sure it will provide children with a really good quality education!</a:t>
            </a:r>
          </a:p>
        </p:txBody>
      </p:sp>
      <p:sp>
        <p:nvSpPr>
          <p:cNvPr id="22" name="Flowchart: Connector 21">
            <a:extLst>
              <a:ext uri="{FF2B5EF4-FFF2-40B4-BE49-F238E27FC236}">
                <a16:creationId xmlns:a16="http://schemas.microsoft.com/office/drawing/2014/main" id="{108E12E6-0460-4F83-83E4-05E8F359124C}"/>
              </a:ext>
            </a:extLst>
          </p:cNvPr>
          <p:cNvSpPr/>
          <p:nvPr/>
        </p:nvSpPr>
        <p:spPr>
          <a:xfrm>
            <a:off x="7579554" y="3019358"/>
            <a:ext cx="3783771" cy="372033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panose="020B0604020202020204" pitchFamily="34" charset="0"/>
                <a:cs typeface="Arial" panose="020B0604020202020204" pitchFamily="34" charset="0"/>
              </a:rPr>
              <a:t>. </a:t>
            </a:r>
            <a:r>
              <a:rPr lang="en-GB" sz="1600" dirty="0">
                <a:solidFill>
                  <a:srgbClr val="00B0F0"/>
                </a:solidFill>
                <a:latin typeface="Arial" panose="020B0604020202020204" pitchFamily="34" charset="0"/>
                <a:cs typeface="Arial" panose="020B0604020202020204" pitchFamily="34" charset="0"/>
              </a:rPr>
              <a:t>Teachers and leaners go together! So now think about what makes a good learner? Imagine you  are talking to a younger brother, sister or friend who is about to start school. Describe to them how to be a really good learner! Invent a cartoon character to represent this good learner.</a:t>
            </a:r>
          </a:p>
        </p:txBody>
      </p:sp>
      <p:pic>
        <p:nvPicPr>
          <p:cNvPr id="4" name="Online Media 3" title="Inspirational Video- Be a Mr. Jensen- MUST WATCH!!">
            <a:hlinkClick r:id="" action="ppaction://media"/>
            <a:extLst>
              <a:ext uri="{FF2B5EF4-FFF2-40B4-BE49-F238E27FC236}">
                <a16:creationId xmlns:a16="http://schemas.microsoft.com/office/drawing/2014/main" id="{ECCF619D-3B3C-492E-AC8C-54EA598C0C45}"/>
              </a:ext>
            </a:extLst>
          </p:cNvPr>
          <p:cNvPicPr>
            <a:picLocks noRot="1" noChangeAspect="1"/>
          </p:cNvPicPr>
          <p:nvPr>
            <a:videoFile r:link="rId1"/>
          </p:nvPr>
        </p:nvPicPr>
        <p:blipFill>
          <a:blip r:embed="rId6"/>
          <a:stretch>
            <a:fillRect/>
          </a:stretch>
        </p:blipFill>
        <p:spPr>
          <a:xfrm>
            <a:off x="8883958" y="906631"/>
            <a:ext cx="3048000" cy="1714500"/>
          </a:xfrm>
          <a:prstGeom prst="rect">
            <a:avLst/>
          </a:prstGeom>
        </p:spPr>
      </p:pic>
      <p:pic>
        <p:nvPicPr>
          <p:cNvPr id="7" name="Picture 6" descr="A close up of a sign&#10;&#10;Description automatically generated">
            <a:extLst>
              <a:ext uri="{FF2B5EF4-FFF2-40B4-BE49-F238E27FC236}">
                <a16:creationId xmlns:a16="http://schemas.microsoft.com/office/drawing/2014/main" id="{E7DF59E1-0EE9-4761-9881-A33449B42A6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66580" y="4757795"/>
            <a:ext cx="2119255" cy="2119255"/>
          </a:xfrm>
          <a:prstGeom prst="rect">
            <a:avLst/>
          </a:prstGeom>
        </p:spPr>
      </p:pic>
      <p:pic>
        <p:nvPicPr>
          <p:cNvPr id="10" name="Picture 9" descr="A picture containing sitting, dark, standing, white&#10;&#10;Description automatically generated">
            <a:extLst>
              <a:ext uri="{FF2B5EF4-FFF2-40B4-BE49-F238E27FC236}">
                <a16:creationId xmlns:a16="http://schemas.microsoft.com/office/drawing/2014/main" id="{BE061ACA-B1BB-4B23-976B-D5B63B1D4A4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1775225">
            <a:off x="5869760" y="3377546"/>
            <a:ext cx="2209489" cy="2209489"/>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5" name="Flowchart: Connector 4">
            <a:extLst>
              <a:ext uri="{FF2B5EF4-FFF2-40B4-BE49-F238E27FC236}">
                <a16:creationId xmlns:a16="http://schemas.microsoft.com/office/drawing/2014/main" id="{44F6D2DF-E16E-4151-AA8C-23C15049F353}"/>
              </a:ext>
            </a:extLst>
          </p:cNvPr>
          <p:cNvSpPr/>
          <p:nvPr/>
        </p:nvSpPr>
        <p:spPr>
          <a:xfrm>
            <a:off x="7126963" y="3105150"/>
            <a:ext cx="3590925" cy="363454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a:cs typeface="Arial"/>
              </a:rPr>
              <a:t>Schools and teachers do so much more than teach you facts. Think of every thing that happens at your school – how the adults look after you and treat you with dignity and respect, how you look after each other. Now write a ‘recipe’ for a Rights Respecting School. What are the ingredients e.g. respect, safety. How do you mix them together to create the best rights respecting learning environment?</a:t>
            </a:r>
            <a:endParaRPr lang="en-GB" sz="1300" dirty="0">
              <a:solidFill>
                <a:srgbClr val="00B0F0"/>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7" name="Flowchart: Connector 16">
            <a:extLst>
              <a:ext uri="{FF2B5EF4-FFF2-40B4-BE49-F238E27FC236}">
                <a16:creationId xmlns:a16="http://schemas.microsoft.com/office/drawing/2014/main" id="{0BAB74EE-AED0-4C6E-B9D6-70231793E5AB}"/>
              </a:ext>
            </a:extLst>
          </p:cNvPr>
          <p:cNvSpPr/>
          <p:nvPr/>
        </p:nvSpPr>
        <p:spPr>
          <a:xfrm>
            <a:off x="3622894" y="1885950"/>
            <a:ext cx="3728143" cy="363454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You might like to browse through </a:t>
            </a:r>
            <a:r>
              <a:rPr lang="en-GB" sz="1400" dirty="0">
                <a:solidFill>
                  <a:srgbClr val="00B0F0"/>
                </a:solidFill>
                <a:latin typeface="Arial"/>
                <a:cs typeface="Arial"/>
                <a:hlinkClick r:id="rId3"/>
              </a:rPr>
              <a:t>this lovely new book  </a:t>
            </a:r>
            <a:r>
              <a:rPr lang="en-GB" sz="1400" dirty="0">
                <a:solidFill>
                  <a:srgbClr val="00B0F0"/>
                </a:solidFill>
                <a:latin typeface="Arial"/>
                <a:cs typeface="Arial"/>
              </a:rPr>
              <a:t>‘The Book of Hopes’ dedicated to everyone working in hospitals during coronavirus. Choose a poem or a story that you feel is special, Jilly chose ‘Hope or learning the Language of Birds on page 76? If you find a favourite, share it with somebody at home or safely online with a friend or family member. </a:t>
            </a:r>
            <a:endParaRPr lang="en-GB" sz="1400" dirty="0">
              <a:solidFill>
                <a:srgbClr val="00B0F0"/>
              </a:solidFill>
              <a:latin typeface="Arial" panose="020B0604020202020204" pitchFamily="34" charset="0"/>
              <a:cs typeface="Arial" panose="020B0604020202020204" pitchFamily="34" charset="0"/>
            </a:endParaRPr>
          </a:p>
        </p:txBody>
      </p:sp>
      <p:sp>
        <p:nvSpPr>
          <p:cNvPr id="19" name="Flowchart: Connector 18">
            <a:extLst>
              <a:ext uri="{FF2B5EF4-FFF2-40B4-BE49-F238E27FC236}">
                <a16:creationId xmlns:a16="http://schemas.microsoft.com/office/drawing/2014/main" id="{E35943B2-11FF-4307-BA9C-EA8FD31F7C3F}"/>
              </a:ext>
            </a:extLst>
          </p:cNvPr>
          <p:cNvSpPr/>
          <p:nvPr/>
        </p:nvSpPr>
        <p:spPr>
          <a:xfrm>
            <a:off x="8869381" y="105557"/>
            <a:ext cx="3199927" cy="317025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a:cs typeface="Arial"/>
              </a:rPr>
              <a:t>If you became the new Education Minister in the government – what would be the first thing you would do? Think carefully about what you think children and teachers need. You could  have a go at writing your first speech describing the improvements you would make.</a:t>
            </a:r>
          </a:p>
        </p:txBody>
      </p:sp>
      <p:sp>
        <p:nvSpPr>
          <p:cNvPr id="20" name="Flowchart: Connector 19">
            <a:extLst>
              <a:ext uri="{FF2B5EF4-FFF2-40B4-BE49-F238E27FC236}">
                <a16:creationId xmlns:a16="http://schemas.microsoft.com/office/drawing/2014/main" id="{710639F7-85C3-492A-9E6A-EA1B210E6451}"/>
              </a:ext>
            </a:extLst>
          </p:cNvPr>
          <p:cNvSpPr/>
          <p:nvPr/>
        </p:nvSpPr>
        <p:spPr>
          <a:xfrm>
            <a:off x="74468" y="1144464"/>
            <a:ext cx="3329079" cy="323399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00B0F0"/>
                </a:solidFill>
                <a:latin typeface="Arial"/>
                <a:cs typeface="Arial"/>
                <a:hlinkClick r:id="rId4"/>
              </a:rPr>
              <a:t>Watch ‘Education is every child’s right’ video </a:t>
            </a:r>
            <a:r>
              <a:rPr lang="en-GB" sz="1400" dirty="0">
                <a:solidFill>
                  <a:srgbClr val="00B0F0"/>
                </a:solidFill>
                <a:latin typeface="Arial"/>
                <a:cs typeface="Arial"/>
              </a:rPr>
              <a:t>and use it to help you create a poem about education and learning. </a:t>
            </a:r>
          </a:p>
          <a:p>
            <a:endParaRPr lang="en-GB" sz="1400" dirty="0">
              <a:solidFill>
                <a:srgbClr val="00B0F0"/>
              </a:solidFill>
              <a:latin typeface="Arial"/>
              <a:cs typeface="Arial"/>
            </a:endParaRPr>
          </a:p>
          <a:p>
            <a:r>
              <a:rPr lang="en-GB" sz="1400" dirty="0">
                <a:solidFill>
                  <a:srgbClr val="00B0F0"/>
                </a:solidFill>
                <a:latin typeface="Arial"/>
                <a:cs typeface="Arial"/>
              </a:rPr>
              <a:t>You could begin:   </a:t>
            </a:r>
          </a:p>
          <a:p>
            <a:r>
              <a:rPr lang="en-GB" sz="1400" dirty="0">
                <a:solidFill>
                  <a:srgbClr val="00B0F0"/>
                </a:solidFill>
                <a:latin typeface="Arial"/>
                <a:cs typeface="Arial"/>
              </a:rPr>
              <a:t>      </a:t>
            </a:r>
          </a:p>
          <a:p>
            <a:pPr marL="285750" indent="-285750">
              <a:buFont typeface="Wingdings" panose="05000000000000000000" pitchFamily="2" charset="2"/>
              <a:buChar char="§"/>
            </a:pPr>
            <a:r>
              <a:rPr lang="en-GB" sz="1400" dirty="0">
                <a:solidFill>
                  <a:srgbClr val="00B0F0"/>
                </a:solidFill>
                <a:latin typeface="Arial"/>
                <a:cs typeface="Arial"/>
              </a:rPr>
              <a:t>Education is a right</a:t>
            </a:r>
          </a:p>
          <a:p>
            <a:pPr marL="285750" indent="-285750">
              <a:buFont typeface="Wingdings" panose="05000000000000000000" pitchFamily="2" charset="2"/>
              <a:buChar char="§"/>
            </a:pPr>
            <a:r>
              <a:rPr lang="en-GB" sz="1400" dirty="0">
                <a:solidFill>
                  <a:srgbClr val="00B0F0"/>
                </a:solidFill>
                <a:latin typeface="Arial"/>
                <a:cs typeface="Arial"/>
              </a:rPr>
              <a:t>Education is hope</a:t>
            </a:r>
          </a:p>
          <a:p>
            <a:pPr marL="285750" indent="-285750">
              <a:buFont typeface="Wingdings" panose="05000000000000000000" pitchFamily="2" charset="2"/>
              <a:buChar char="§"/>
            </a:pPr>
            <a:r>
              <a:rPr lang="en-GB" sz="1400" dirty="0">
                <a:solidFill>
                  <a:srgbClr val="00B0F0"/>
                </a:solidFill>
                <a:latin typeface="Arial"/>
                <a:cs typeface="Arial"/>
              </a:rPr>
              <a:t>Education is…</a:t>
            </a:r>
          </a:p>
          <a:p>
            <a:pPr algn="ctr"/>
            <a:endParaRPr lang="en-GB" sz="1300" dirty="0">
              <a:solidFill>
                <a:srgbClr val="00B0F0"/>
              </a:solidFill>
              <a:latin typeface="Arial" panose="020B0604020202020204" pitchFamily="34" charset="0"/>
              <a:cs typeface="Arial" panose="020B0604020202020204" pitchFamily="34" charset="0"/>
            </a:endParaRPr>
          </a:p>
        </p:txBody>
      </p:sp>
      <p:pic>
        <p:nvPicPr>
          <p:cNvPr id="22" name="Online Media 1" title="Education is every child's right I UNICEF">
            <a:hlinkClick r:id="" action="ppaction://media"/>
            <a:extLst>
              <a:ext uri="{FF2B5EF4-FFF2-40B4-BE49-F238E27FC236}">
                <a16:creationId xmlns:a16="http://schemas.microsoft.com/office/drawing/2014/main" id="{18DF2949-9BDB-4BA3-95A1-8BCF4C1DFCC7}"/>
              </a:ext>
            </a:extLst>
          </p:cNvPr>
          <p:cNvPicPr>
            <a:picLocks noRot="1" noChangeAspect="1"/>
          </p:cNvPicPr>
          <p:nvPr>
            <a:videoFile r:link="rId1"/>
          </p:nvPr>
        </p:nvPicPr>
        <p:blipFill>
          <a:blip r:embed="rId5"/>
          <a:stretch>
            <a:fillRect/>
          </a:stretch>
        </p:blipFill>
        <p:spPr>
          <a:xfrm>
            <a:off x="175976" y="3972488"/>
            <a:ext cx="3390900" cy="1907381"/>
          </a:xfrm>
          <a:prstGeom prst="rect">
            <a:avLst/>
          </a:prstGeom>
        </p:spPr>
      </p:pic>
      <p:pic>
        <p:nvPicPr>
          <p:cNvPr id="8" name="Picture 7">
            <a:extLst>
              <a:ext uri="{FF2B5EF4-FFF2-40B4-BE49-F238E27FC236}">
                <a16:creationId xmlns:a16="http://schemas.microsoft.com/office/drawing/2014/main" id="{ECA39FA5-BEA3-4210-9155-04372D487F4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801899" y="1016744"/>
            <a:ext cx="1409215" cy="1945531"/>
          </a:xfrm>
          <a:prstGeom prst="rect">
            <a:avLst/>
          </a:prstGeom>
        </p:spPr>
      </p:pic>
      <p:pic>
        <p:nvPicPr>
          <p:cNvPr id="12" name="Picture 11" descr="A close up of a logo&#10;&#10;Description automatically generated">
            <a:extLst>
              <a:ext uri="{FF2B5EF4-FFF2-40B4-BE49-F238E27FC236}">
                <a16:creationId xmlns:a16="http://schemas.microsoft.com/office/drawing/2014/main" id="{E4AFEB9D-15ED-4B88-A065-570066AA518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8287881">
            <a:off x="5740759" y="4594541"/>
            <a:ext cx="2734395" cy="2734395"/>
          </a:xfrm>
          <a:prstGeom prst="rect">
            <a:avLst/>
          </a:prstGeom>
        </p:spPr>
      </p:pic>
      <p:pic>
        <p:nvPicPr>
          <p:cNvPr id="24" name="Picture 23" descr="A close up of a logo&#10;&#10;Description automatically generated">
            <a:extLst>
              <a:ext uri="{FF2B5EF4-FFF2-40B4-BE49-F238E27FC236}">
                <a16:creationId xmlns:a16="http://schemas.microsoft.com/office/drawing/2014/main" id="{679D8B1C-E96F-4D6F-B35D-F3CB947C2E8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118457" y="2523648"/>
            <a:ext cx="2251739" cy="2251739"/>
          </a:xfrm>
          <a:prstGeom prst="rect">
            <a:avLst/>
          </a:prstGeom>
        </p:spPr>
      </p:pic>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2"/>
                                        </p:tgtEl>
                                      </p:cBhvr>
                                    </p:cmd>
                                  </p:childTnLst>
                                </p:cTn>
                              </p:par>
                            </p:childTnLst>
                          </p:cTn>
                        </p:par>
                      </p:childTnLst>
                    </p:cTn>
                  </p:par>
                </p:childTnLst>
              </p:cTn>
              <p:nextCondLst>
                <p:cond evt="onClick" delay="0">
                  <p:tgtEl>
                    <p:spTgt spid="22"/>
                  </p:tgtEl>
                </p:cond>
              </p:nextCondLst>
            </p:seq>
            <p:video>
              <p:cMediaNode vol="80000">
                <p:cTn id="12" fill="hold" display="0">
                  <p:stCondLst>
                    <p:cond delay="indefinite"/>
                  </p:stCondLst>
                </p:cTn>
                <p:tgtEl>
                  <p:spTgt spid="22"/>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55000" lnSpcReduction="20000"/>
          </a:bodyPr>
          <a:lstStyle/>
          <a:p>
            <a:pPr marL="0" indent="0">
              <a:buNone/>
            </a:pPr>
            <a:r>
              <a:rPr lang="en-GB" sz="3600" b="1" dirty="0"/>
              <a:t>Think about your own learning for a few minutes – your own  learning in school and outside of school.</a:t>
            </a:r>
            <a:endParaRPr lang="en-GB" sz="3600" dirty="0"/>
          </a:p>
          <a:p>
            <a:r>
              <a:rPr lang="en-GB" sz="3600" dirty="0"/>
              <a:t>What do you love learning about the most?</a:t>
            </a:r>
          </a:p>
          <a:p>
            <a:r>
              <a:rPr lang="en-GB" sz="3600" dirty="0"/>
              <a:t>What are you passionate about? What makes you excited to get up in the morning?</a:t>
            </a:r>
          </a:p>
          <a:p>
            <a:r>
              <a:rPr lang="en-GB" sz="3600" dirty="0"/>
              <a:t>What are you good at? Or would like to be better at?</a:t>
            </a:r>
          </a:p>
          <a:p>
            <a:r>
              <a:rPr lang="en-GB" sz="3600" dirty="0"/>
              <a:t>How do you learn best?</a:t>
            </a:r>
          </a:p>
          <a:p>
            <a:pPr marL="0" indent="0">
              <a:buNone/>
            </a:pPr>
            <a:r>
              <a:rPr lang="en-GB" sz="3600" dirty="0"/>
              <a:t>Now re-imagine a new kind of school that fitted you exactly. What would it be like? Would it be an actual building? A workshop? A studio? A virtual school?  Or an outside space? Let your imagination run…</a:t>
            </a:r>
          </a:p>
          <a:p>
            <a:pPr marL="0" indent="0">
              <a:buNone/>
            </a:pP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6853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a:t>
            </a:r>
            <a:r>
              <a:rPr lang="en-GB" sz="900" dirty="0" err="1"/>
              <a:t>Dejongh</a:t>
            </a:r>
            <a:endParaRPr lang="en-GB" sz="900" dirty="0"/>
          </a:p>
        </p:txBody>
      </p:sp>
      <p:pic>
        <p:nvPicPr>
          <p:cNvPr id="6" name="Picture 5" descr="Two people sitting on a bench&#10;&#10;Description automatically generated">
            <a:extLst>
              <a:ext uri="{FF2B5EF4-FFF2-40B4-BE49-F238E27FC236}">
                <a16:creationId xmlns:a16="http://schemas.microsoft.com/office/drawing/2014/main" id="{5484F911-B4D4-4032-9649-9BABAE7F791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608602" y="1735201"/>
            <a:ext cx="3859497" cy="3702722"/>
          </a:xfrm>
          <a:prstGeom prst="rect">
            <a:avLst/>
          </a:prstGeom>
        </p:spPr>
      </p:pic>
    </p:spTree>
    <p:extLst>
      <p:ext uri="{BB962C8B-B14F-4D97-AF65-F5344CB8AC3E}">
        <p14:creationId xmlns:p14="http://schemas.microsoft.com/office/powerpoint/2010/main" val="37685596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4055</TotalTime>
  <Words>845</Words>
  <Application>Microsoft Office PowerPoint</Application>
  <PresentationFormat>Widescreen</PresentationFormat>
  <Paragraphs>75</Paragraphs>
  <Slides>8</Slides>
  <Notes>1</Notes>
  <HiddenSlides>0</HiddenSlides>
  <MMClips>2</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0</vt:i4>
      </vt:variant>
      <vt:variant>
        <vt:lpstr>Slide Titles</vt:lpstr>
      </vt:variant>
      <vt:variant>
        <vt:i4>8</vt:i4>
      </vt:variant>
    </vt:vector>
  </HeadingPairs>
  <TitlesOfParts>
    <vt:vector size="18"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28</vt:lpstr>
      <vt:lpstr>Why is the right to education  important?</vt:lpstr>
      <vt:lpstr>How many of these did you get?</vt:lpstr>
      <vt:lpstr>Activity Time</vt:lpstr>
      <vt:lpstr>Activity Time</vt:lpstr>
      <vt:lpstr>Reflection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Nic Lopez</cp:lastModifiedBy>
  <cp:revision>342</cp:revision>
  <dcterms:created xsi:type="dcterms:W3CDTF">2020-04-07T09:32:00Z</dcterms:created>
  <dcterms:modified xsi:type="dcterms:W3CDTF">2020-05-14T11:39:39Z</dcterms:modified>
</cp:coreProperties>
</file>