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omments/comment1.xml" ContentType="application/vnd.openxmlformats-officedocument.presentationml.comment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9"/>
  </p:notesMasterIdLst>
  <p:sldIdLst>
    <p:sldId id="256" r:id="rId6"/>
    <p:sldId id="264" r:id="rId7"/>
    <p:sldId id="260" r:id="rId8"/>
    <p:sldId id="268" r:id="rId9"/>
    <p:sldId id="267" r:id="rId10"/>
    <p:sldId id="269" r:id="rId11"/>
    <p:sldId id="262" r:id="rId12"/>
    <p:sldId id="270" r:id="rId13"/>
    <p:sldId id="258" r:id="rId14"/>
    <p:sldId id="271" r:id="rId15"/>
    <p:sldId id="265" r:id="rId16"/>
    <p:sldId id="263" r:id="rId17"/>
    <p:sldId id="266" r:id="rId18"/>
  </p:sldIdLst>
  <p:sldSz cx="9144000" cy="6858000" type="screen4x3"/>
  <p:notesSz cx="6669088"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Core, Jennifer" initials="CJ" lastIdx="2"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4423" autoAdjust="0"/>
  </p:normalViewPr>
  <p:slideViewPr>
    <p:cSldViewPr>
      <p:cViewPr>
        <p:scale>
          <a:sx n="70" d="100"/>
          <a:sy n="70" d="100"/>
        </p:scale>
        <p:origin x="-1386" y="57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p:scale>
          <a:sx n="90" d="100"/>
          <a:sy n="90" d="100"/>
        </p:scale>
        <p:origin x="-2118" y="450"/>
      </p:cViewPr>
      <p:guideLst>
        <p:guide orient="horz" pos="3127"/>
        <p:guide pos="2101"/>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viewProps" Target="viewProps.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18-11-26T18:48:07.067" idx="1">
    <p:pos x="10" y="10"/>
    <p:text>To ensure that texts are used as models for children to independently create their own writing but that they do not overscaffold or constrain writerly choices, particularly for higher attaining writers.
To develop independent editing for improvements and independent  proof reading for accuracy in writing outcomes for assessment. </p:tex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641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96411"/>
          </a:xfrm>
          <a:prstGeom prst="rect">
            <a:avLst/>
          </a:prstGeom>
        </p:spPr>
        <p:txBody>
          <a:bodyPr vert="horz" lIns="91440" tIns="45720" rIns="91440" bIns="45720" rtlCol="0"/>
          <a:lstStyle>
            <a:lvl1pPr algn="r">
              <a:defRPr sz="1200"/>
            </a:lvl1pPr>
          </a:lstStyle>
          <a:p>
            <a:fld id="{658DB769-4925-4C4E-9A32-7B31391FB335}" type="datetimeFigureOut">
              <a:rPr lang="en-GB" smtClean="0"/>
              <a:t>27/11/2018</a:t>
            </a:fld>
            <a:endParaRPr lang="en-GB"/>
          </a:p>
        </p:txBody>
      </p:sp>
      <p:sp>
        <p:nvSpPr>
          <p:cNvPr id="4" name="Slide Image Placeholder 3"/>
          <p:cNvSpPr>
            <a:spLocks noGrp="1" noRot="1" noChangeAspect="1"/>
          </p:cNvSpPr>
          <p:nvPr>
            <p:ph type="sldImg" idx="2"/>
          </p:nvPr>
        </p:nvSpPr>
        <p:spPr>
          <a:xfrm>
            <a:off x="854075" y="744538"/>
            <a:ext cx="4960938"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715907"/>
            <a:ext cx="5335270" cy="4467701"/>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30091"/>
            <a:ext cx="2889938" cy="49641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430091"/>
            <a:ext cx="2889938" cy="496411"/>
          </a:xfrm>
          <a:prstGeom prst="rect">
            <a:avLst/>
          </a:prstGeom>
        </p:spPr>
        <p:txBody>
          <a:bodyPr vert="horz" lIns="91440" tIns="45720" rIns="91440" bIns="45720" rtlCol="0" anchor="b"/>
          <a:lstStyle>
            <a:lvl1pPr algn="r">
              <a:defRPr sz="1200"/>
            </a:lvl1pPr>
          </a:lstStyle>
          <a:p>
            <a:fld id="{49E6D8FE-D34E-46FF-BFD2-910FC5027625}" type="slidenum">
              <a:rPr lang="en-GB" smtClean="0"/>
              <a:t>‹#›</a:t>
            </a:fld>
            <a:endParaRPr lang="en-GB"/>
          </a:p>
        </p:txBody>
      </p:sp>
    </p:spTree>
    <p:extLst>
      <p:ext uri="{BB962C8B-B14F-4D97-AF65-F5344CB8AC3E}">
        <p14:creationId xmlns:p14="http://schemas.microsoft.com/office/powerpoint/2010/main" val="1426643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smtClean="0"/>
          </a:p>
          <a:p>
            <a:endParaRPr lang="en-GB" dirty="0" smtClean="0"/>
          </a:p>
          <a:p>
            <a:endParaRPr lang="en-GB" dirty="0"/>
          </a:p>
        </p:txBody>
      </p:sp>
      <p:sp>
        <p:nvSpPr>
          <p:cNvPr id="4" name="Slide Number Placeholder 3"/>
          <p:cNvSpPr>
            <a:spLocks noGrp="1"/>
          </p:cNvSpPr>
          <p:nvPr>
            <p:ph type="sldNum" sz="quarter" idx="10"/>
          </p:nvPr>
        </p:nvSpPr>
        <p:spPr/>
        <p:txBody>
          <a:bodyPr/>
          <a:lstStyle/>
          <a:p>
            <a:fld id="{49E6D8FE-D34E-46FF-BFD2-910FC5027625}" type="slidenum">
              <a:rPr lang="en-GB" smtClean="0"/>
              <a:t>1</a:t>
            </a:fld>
            <a:endParaRPr lang="en-GB"/>
          </a:p>
        </p:txBody>
      </p:sp>
    </p:spTree>
    <p:extLst>
      <p:ext uri="{BB962C8B-B14F-4D97-AF65-F5344CB8AC3E}">
        <p14:creationId xmlns:p14="http://schemas.microsoft.com/office/powerpoint/2010/main" val="20606804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Add</a:t>
            </a:r>
            <a:r>
              <a:rPr lang="en-GB" baseline="0" dirty="0" smtClean="0"/>
              <a:t> </a:t>
            </a:r>
            <a:r>
              <a:rPr lang="en-GB" dirty="0" smtClean="0"/>
              <a:t>e.g. date of inspection and outcome; target date to be good; number of evaluation visits and overall judgement</a:t>
            </a:r>
            <a:r>
              <a:rPr lang="en-GB" baseline="0" dirty="0" smtClean="0"/>
              <a:t> of previous visit.</a:t>
            </a:r>
          </a:p>
          <a:p>
            <a:endParaRPr lang="en-GB" baseline="0" dirty="0" smtClean="0"/>
          </a:p>
          <a:p>
            <a:r>
              <a:rPr lang="en-GB" baseline="0" dirty="0" smtClean="0"/>
              <a:t>Note key evidence base: observations; discussions; documentation.</a:t>
            </a:r>
          </a:p>
        </p:txBody>
      </p:sp>
      <p:sp>
        <p:nvSpPr>
          <p:cNvPr id="4" name="Slide Number Placeholder 3"/>
          <p:cNvSpPr>
            <a:spLocks noGrp="1"/>
          </p:cNvSpPr>
          <p:nvPr>
            <p:ph type="sldNum" sz="quarter" idx="10"/>
          </p:nvPr>
        </p:nvSpPr>
        <p:spPr/>
        <p:txBody>
          <a:bodyPr/>
          <a:lstStyle/>
          <a:p>
            <a:fld id="{49E6D8FE-D34E-46FF-BFD2-910FC5027625}" type="slidenum">
              <a:rPr lang="en-GB" smtClean="0"/>
              <a:t>2</a:t>
            </a:fld>
            <a:endParaRPr lang="en-GB"/>
          </a:p>
        </p:txBody>
      </p:sp>
    </p:spTree>
    <p:extLst>
      <p:ext uri="{BB962C8B-B14F-4D97-AF65-F5344CB8AC3E}">
        <p14:creationId xmlns:p14="http://schemas.microsoft.com/office/powerpoint/2010/main" val="16687957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9E6D8FE-D34E-46FF-BFD2-910FC5027625}" type="slidenum">
              <a:rPr lang="en-GB" smtClean="0"/>
              <a:t>3</a:t>
            </a:fld>
            <a:endParaRPr lang="en-GB"/>
          </a:p>
        </p:txBody>
      </p:sp>
    </p:spTree>
    <p:extLst>
      <p:ext uri="{BB962C8B-B14F-4D97-AF65-F5344CB8AC3E}">
        <p14:creationId xmlns:p14="http://schemas.microsoft.com/office/powerpoint/2010/main" val="22092881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9E6D8FE-D34E-46FF-BFD2-910FC5027625}" type="slidenum">
              <a:rPr lang="en-GB" smtClean="0"/>
              <a:t>4</a:t>
            </a:fld>
            <a:endParaRPr lang="en-GB"/>
          </a:p>
        </p:txBody>
      </p:sp>
    </p:spTree>
    <p:extLst>
      <p:ext uri="{BB962C8B-B14F-4D97-AF65-F5344CB8AC3E}">
        <p14:creationId xmlns:p14="http://schemas.microsoft.com/office/powerpoint/2010/main" val="2209288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9E6D8FE-D34E-46FF-BFD2-910FC5027625}" type="slidenum">
              <a:rPr lang="en-GB" smtClean="0"/>
              <a:t>5</a:t>
            </a:fld>
            <a:endParaRPr lang="en-GB"/>
          </a:p>
        </p:txBody>
      </p:sp>
    </p:spTree>
    <p:extLst>
      <p:ext uri="{BB962C8B-B14F-4D97-AF65-F5344CB8AC3E}">
        <p14:creationId xmlns:p14="http://schemas.microsoft.com/office/powerpoint/2010/main" val="22092881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9E6D8FE-D34E-46FF-BFD2-910FC5027625}" type="slidenum">
              <a:rPr lang="en-GB" smtClean="0"/>
              <a:t>6</a:t>
            </a:fld>
            <a:endParaRPr lang="en-GB"/>
          </a:p>
        </p:txBody>
      </p:sp>
    </p:spTree>
    <p:extLst>
      <p:ext uri="{BB962C8B-B14F-4D97-AF65-F5344CB8AC3E}">
        <p14:creationId xmlns:p14="http://schemas.microsoft.com/office/powerpoint/2010/main" val="22092881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9E6D8FE-D34E-46FF-BFD2-910FC5027625}" type="slidenum">
              <a:rPr lang="en-GB" smtClean="0"/>
              <a:t>7</a:t>
            </a:fld>
            <a:endParaRPr lang="en-GB"/>
          </a:p>
        </p:txBody>
      </p:sp>
    </p:spTree>
    <p:extLst>
      <p:ext uri="{BB962C8B-B14F-4D97-AF65-F5344CB8AC3E}">
        <p14:creationId xmlns:p14="http://schemas.microsoft.com/office/powerpoint/2010/main" val="619742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9E6D8FE-D34E-46FF-BFD2-910FC5027625}" type="slidenum">
              <a:rPr lang="en-GB" smtClean="0"/>
              <a:t>8</a:t>
            </a:fld>
            <a:endParaRPr lang="en-GB"/>
          </a:p>
        </p:txBody>
      </p:sp>
    </p:spTree>
    <p:extLst>
      <p:ext uri="{BB962C8B-B14F-4D97-AF65-F5344CB8AC3E}">
        <p14:creationId xmlns:p14="http://schemas.microsoft.com/office/powerpoint/2010/main" val="619742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On the notes page:</a:t>
            </a:r>
            <a:r>
              <a:rPr lang="en-GB" baseline="0" dirty="0" smtClean="0"/>
              <a:t> record</a:t>
            </a:r>
            <a:r>
              <a:rPr lang="en-GB" dirty="0" smtClean="0"/>
              <a:t> achievement by exception,</a:t>
            </a:r>
            <a:r>
              <a:rPr lang="en-GB" baseline="0" dirty="0" smtClean="0"/>
              <a:t> including predictions.</a:t>
            </a:r>
          </a:p>
          <a:p>
            <a:endParaRPr lang="en-GB" baseline="0" dirty="0" smtClean="0"/>
          </a:p>
          <a:p>
            <a:endParaRPr lang="en-GB" baseline="0" dirty="0" smtClean="0"/>
          </a:p>
          <a:p>
            <a:r>
              <a:rPr lang="en-GB" u="sng" baseline="0" dirty="0" smtClean="0"/>
              <a:t>Predictions</a:t>
            </a:r>
          </a:p>
          <a:p>
            <a:r>
              <a:rPr lang="en-GB" sz="1200" kern="1200" dirty="0" smtClean="0">
                <a:solidFill>
                  <a:schemeClr val="tx1"/>
                </a:solidFill>
                <a:effectLst/>
                <a:latin typeface="+mn-lt"/>
                <a:ea typeface="+mn-ea"/>
                <a:cs typeface="+mn-cs"/>
              </a:rPr>
              <a:t>Total No. in Y6 cohort xx</a:t>
            </a:r>
          </a:p>
          <a:p>
            <a:r>
              <a:rPr lang="en-GB" sz="1200" kern="1200" dirty="0" smtClean="0">
                <a:solidFill>
                  <a:schemeClr val="tx1"/>
                </a:solidFill>
                <a:effectLst/>
                <a:latin typeface="+mn-lt"/>
                <a:ea typeface="+mn-ea"/>
                <a:cs typeface="+mn-cs"/>
              </a:rPr>
              <a:t>No. of disadvantaged pupils xx</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Cohort % on track -</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 Reading: xx%  Writing: xx%  Mathematics: xx%  Combined attainment:</a:t>
            </a:r>
            <a:r>
              <a:rPr lang="en-GB" sz="1200" kern="1200" baseline="0" dirty="0" smtClean="0">
                <a:solidFill>
                  <a:schemeClr val="tx1"/>
                </a:solidFill>
                <a:effectLst/>
                <a:latin typeface="+mn-lt"/>
                <a:ea typeface="+mn-ea"/>
                <a:cs typeface="+mn-cs"/>
              </a:rPr>
              <a:t> xx%</a:t>
            </a:r>
            <a:endParaRPr lang="en-GB"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Disadvantaged pupils % on track - Reading: xx%  Writing: xx%  Mathematics: xx%  Combined attainment:</a:t>
            </a:r>
            <a:r>
              <a:rPr lang="en-GB" sz="1200" kern="1200" baseline="0" dirty="0" smtClean="0">
                <a:solidFill>
                  <a:schemeClr val="tx1"/>
                </a:solidFill>
                <a:effectLst/>
                <a:latin typeface="+mn-lt"/>
                <a:ea typeface="+mn-ea"/>
                <a:cs typeface="+mn-cs"/>
              </a:rPr>
              <a:t> xx%</a:t>
            </a:r>
            <a:endParaRPr lang="en-GB"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Non- disadvantaged pupils % on track - Reading: xx%  Writing: xx%  Mathematics: xx%  Combined attainment:</a:t>
            </a:r>
            <a:r>
              <a:rPr lang="en-GB" sz="1200" kern="1200" baseline="0" dirty="0" smtClean="0">
                <a:solidFill>
                  <a:schemeClr val="tx1"/>
                </a:solidFill>
                <a:effectLst/>
                <a:latin typeface="+mn-lt"/>
                <a:ea typeface="+mn-ea"/>
                <a:cs typeface="+mn-cs"/>
              </a:rPr>
              <a:t> xx%</a:t>
            </a:r>
            <a:endParaRPr lang="en-GB" sz="1200" kern="1200" dirty="0" smtClean="0">
              <a:solidFill>
                <a:schemeClr val="tx1"/>
              </a:solidFill>
              <a:effectLst/>
              <a:latin typeface="+mn-lt"/>
              <a:ea typeface="+mn-ea"/>
              <a:cs typeface="+mn-cs"/>
            </a:endParaRPr>
          </a:p>
          <a:p>
            <a:endParaRPr lang="en-GB" dirty="0" smtClean="0"/>
          </a:p>
          <a:p>
            <a:endParaRPr lang="en-GB" dirty="0" smtClean="0"/>
          </a:p>
          <a:p>
            <a:endParaRPr lang="en-GB" dirty="0"/>
          </a:p>
        </p:txBody>
      </p:sp>
      <p:sp>
        <p:nvSpPr>
          <p:cNvPr id="4" name="Slide Number Placeholder 3"/>
          <p:cNvSpPr>
            <a:spLocks noGrp="1"/>
          </p:cNvSpPr>
          <p:nvPr>
            <p:ph type="sldNum" sz="quarter" idx="10"/>
          </p:nvPr>
        </p:nvSpPr>
        <p:spPr/>
        <p:txBody>
          <a:bodyPr/>
          <a:lstStyle/>
          <a:p>
            <a:fld id="{49E6D8FE-D34E-46FF-BFD2-910FC5027625}" type="slidenum">
              <a:rPr lang="en-GB" smtClean="0"/>
              <a:t>9</a:t>
            </a:fld>
            <a:endParaRPr lang="en-GB"/>
          </a:p>
        </p:txBody>
      </p:sp>
    </p:spTree>
    <p:extLst>
      <p:ext uri="{BB962C8B-B14F-4D97-AF65-F5344CB8AC3E}">
        <p14:creationId xmlns:p14="http://schemas.microsoft.com/office/powerpoint/2010/main" val="5700209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On the notes page:</a:t>
            </a:r>
            <a:r>
              <a:rPr lang="en-GB" baseline="0" dirty="0" smtClean="0"/>
              <a:t> record</a:t>
            </a:r>
            <a:r>
              <a:rPr lang="en-GB" dirty="0" smtClean="0"/>
              <a:t> achievement by exception,</a:t>
            </a:r>
            <a:r>
              <a:rPr lang="en-GB" baseline="0" dirty="0" smtClean="0"/>
              <a:t> including predictions.</a:t>
            </a:r>
          </a:p>
          <a:p>
            <a:endParaRPr lang="en-GB" baseline="0" dirty="0" smtClean="0"/>
          </a:p>
          <a:p>
            <a:endParaRPr lang="en-GB" baseline="0" dirty="0" smtClean="0"/>
          </a:p>
          <a:p>
            <a:r>
              <a:rPr lang="en-GB" u="sng" baseline="0" dirty="0" smtClean="0"/>
              <a:t>Predictions</a:t>
            </a:r>
          </a:p>
          <a:p>
            <a:r>
              <a:rPr lang="en-GB" sz="1200" kern="1200" dirty="0" smtClean="0">
                <a:solidFill>
                  <a:schemeClr val="tx1"/>
                </a:solidFill>
                <a:effectLst/>
                <a:latin typeface="+mn-lt"/>
                <a:ea typeface="+mn-ea"/>
                <a:cs typeface="+mn-cs"/>
              </a:rPr>
              <a:t>Total No. in Y6 cohort xx</a:t>
            </a:r>
          </a:p>
          <a:p>
            <a:r>
              <a:rPr lang="en-GB" sz="1200" kern="1200" dirty="0" smtClean="0">
                <a:solidFill>
                  <a:schemeClr val="tx1"/>
                </a:solidFill>
                <a:effectLst/>
                <a:latin typeface="+mn-lt"/>
                <a:ea typeface="+mn-ea"/>
                <a:cs typeface="+mn-cs"/>
              </a:rPr>
              <a:t>No. of disadvantaged pupils xx</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Cohort % on track -</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 Reading: xx%  Writing: xx%  Mathematics: xx%  Combined attainment:</a:t>
            </a:r>
            <a:r>
              <a:rPr lang="en-GB" sz="1200" kern="1200" baseline="0" dirty="0" smtClean="0">
                <a:solidFill>
                  <a:schemeClr val="tx1"/>
                </a:solidFill>
                <a:effectLst/>
                <a:latin typeface="+mn-lt"/>
                <a:ea typeface="+mn-ea"/>
                <a:cs typeface="+mn-cs"/>
              </a:rPr>
              <a:t> xx%</a:t>
            </a:r>
            <a:endParaRPr lang="en-GB"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Disadvantaged pupils % on track - Reading: xx%  Writing: xx%  Mathematics: xx%  Combined attainment:</a:t>
            </a:r>
            <a:r>
              <a:rPr lang="en-GB" sz="1200" kern="1200" baseline="0" dirty="0" smtClean="0">
                <a:solidFill>
                  <a:schemeClr val="tx1"/>
                </a:solidFill>
                <a:effectLst/>
                <a:latin typeface="+mn-lt"/>
                <a:ea typeface="+mn-ea"/>
                <a:cs typeface="+mn-cs"/>
              </a:rPr>
              <a:t> xx%</a:t>
            </a:r>
            <a:endParaRPr lang="en-GB"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Non- disadvantaged pupils % on track - Reading: xx%  Writing: xx%  Mathematics: xx%  Combined attainment:</a:t>
            </a:r>
            <a:r>
              <a:rPr lang="en-GB" sz="1200" kern="1200" baseline="0" dirty="0" smtClean="0">
                <a:solidFill>
                  <a:schemeClr val="tx1"/>
                </a:solidFill>
                <a:effectLst/>
                <a:latin typeface="+mn-lt"/>
                <a:ea typeface="+mn-ea"/>
                <a:cs typeface="+mn-cs"/>
              </a:rPr>
              <a:t> xx%</a:t>
            </a:r>
            <a:endParaRPr lang="en-GB" sz="1200" kern="1200" dirty="0" smtClean="0">
              <a:solidFill>
                <a:schemeClr val="tx1"/>
              </a:solidFill>
              <a:effectLst/>
              <a:latin typeface="+mn-lt"/>
              <a:ea typeface="+mn-ea"/>
              <a:cs typeface="+mn-cs"/>
            </a:endParaRPr>
          </a:p>
          <a:p>
            <a:endParaRPr lang="en-GB" dirty="0" smtClean="0"/>
          </a:p>
          <a:p>
            <a:endParaRPr lang="en-GB" dirty="0" smtClean="0"/>
          </a:p>
          <a:p>
            <a:endParaRPr lang="en-GB" dirty="0"/>
          </a:p>
        </p:txBody>
      </p:sp>
      <p:sp>
        <p:nvSpPr>
          <p:cNvPr id="4" name="Slide Number Placeholder 3"/>
          <p:cNvSpPr>
            <a:spLocks noGrp="1"/>
          </p:cNvSpPr>
          <p:nvPr>
            <p:ph type="sldNum" sz="quarter" idx="10"/>
          </p:nvPr>
        </p:nvSpPr>
        <p:spPr/>
        <p:txBody>
          <a:bodyPr/>
          <a:lstStyle/>
          <a:p>
            <a:fld id="{49E6D8FE-D34E-46FF-BFD2-910FC5027625}" type="slidenum">
              <a:rPr lang="en-GB" smtClean="0"/>
              <a:t>10</a:t>
            </a:fld>
            <a:endParaRPr lang="en-GB"/>
          </a:p>
        </p:txBody>
      </p:sp>
    </p:spTree>
    <p:extLst>
      <p:ext uri="{BB962C8B-B14F-4D97-AF65-F5344CB8AC3E}">
        <p14:creationId xmlns:p14="http://schemas.microsoft.com/office/powerpoint/2010/main" val="5700209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On the notes</a:t>
            </a:r>
            <a:r>
              <a:rPr lang="en-GB" baseline="0" dirty="0" smtClean="0"/>
              <a:t> page: briefly record trends overtime and school’s predictions</a:t>
            </a:r>
          </a:p>
          <a:p>
            <a:endParaRPr lang="en-GB" dirty="0"/>
          </a:p>
        </p:txBody>
      </p:sp>
      <p:sp>
        <p:nvSpPr>
          <p:cNvPr id="4" name="Slide Number Placeholder 3"/>
          <p:cNvSpPr>
            <a:spLocks noGrp="1"/>
          </p:cNvSpPr>
          <p:nvPr>
            <p:ph type="sldNum" sz="quarter" idx="10"/>
          </p:nvPr>
        </p:nvSpPr>
        <p:spPr/>
        <p:txBody>
          <a:bodyPr/>
          <a:lstStyle/>
          <a:p>
            <a:fld id="{49E6D8FE-D34E-46FF-BFD2-910FC5027625}" type="slidenum">
              <a:rPr lang="en-GB" smtClean="0"/>
              <a:t>11</a:t>
            </a:fld>
            <a:endParaRPr lang="en-GB"/>
          </a:p>
        </p:txBody>
      </p:sp>
    </p:spTree>
    <p:extLst>
      <p:ext uri="{BB962C8B-B14F-4D97-AF65-F5344CB8AC3E}">
        <p14:creationId xmlns:p14="http://schemas.microsoft.com/office/powerpoint/2010/main" val="39639948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9E6D8FE-D34E-46FF-BFD2-910FC5027625}" type="slidenum">
              <a:rPr lang="en-GB" smtClean="0"/>
              <a:t>12</a:t>
            </a:fld>
            <a:endParaRPr lang="en-GB"/>
          </a:p>
        </p:txBody>
      </p:sp>
    </p:spTree>
    <p:extLst>
      <p:ext uri="{BB962C8B-B14F-4D97-AF65-F5344CB8AC3E}">
        <p14:creationId xmlns:p14="http://schemas.microsoft.com/office/powerpoint/2010/main" val="41691819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Capacity: The effectiveness with which the school is developing its capacity for sustaining improvement by improving leadership capacity and high professional standards among all staff. </a:t>
            </a:r>
          </a:p>
          <a:p>
            <a:r>
              <a:rPr lang="en-GB" sz="1200" kern="1200" dirty="0" smtClean="0">
                <a:solidFill>
                  <a:schemeClr val="tx1"/>
                </a:solidFill>
                <a:effectLst/>
                <a:latin typeface="+mn-lt"/>
                <a:ea typeface="+mn-ea"/>
                <a:cs typeface="+mn-cs"/>
              </a:rPr>
              <a:t> </a:t>
            </a:r>
          </a:p>
          <a:p>
            <a:r>
              <a:rPr lang="en-GB" sz="1200" b="0" kern="1200" dirty="0" smtClean="0">
                <a:solidFill>
                  <a:schemeClr val="tx1"/>
                </a:solidFill>
                <a:effectLst/>
                <a:latin typeface="+mn-lt"/>
                <a:ea typeface="+mn-ea"/>
                <a:cs typeface="+mn-cs"/>
              </a:rPr>
              <a:t>Green:</a:t>
            </a:r>
          </a:p>
          <a:p>
            <a:r>
              <a:rPr lang="en-GB" sz="1200" kern="1200" dirty="0" smtClean="0">
                <a:solidFill>
                  <a:schemeClr val="tx1"/>
                </a:solidFill>
                <a:effectLst/>
                <a:latin typeface="+mn-lt"/>
                <a:ea typeface="+mn-ea"/>
                <a:cs typeface="+mn-cs"/>
              </a:rPr>
              <a:t>Key leaders and managers, including the governing body, consistently communicate high expectations and ambition. They demonstrably work to monitor, improve and support teaching. As a result, teaching is consistently strong across the school or, where it is not, it is improving rapidly. Planned actions based on accurate self-evaluation to overcome weaknesses have been concerted and effective. As a result, achievement, especially for disadvantaged pupils, has improved or consolidated previous good performance. </a:t>
            </a:r>
          </a:p>
          <a:p>
            <a:r>
              <a:rPr lang="en-GB" sz="1200" kern="1200" dirty="0" smtClean="0">
                <a:solidFill>
                  <a:schemeClr val="tx1"/>
                </a:solidFill>
                <a:effectLst/>
                <a:latin typeface="+mn-lt"/>
                <a:ea typeface="+mn-ea"/>
                <a:cs typeface="+mn-cs"/>
              </a:rPr>
              <a:t> </a:t>
            </a:r>
          </a:p>
          <a:p>
            <a:r>
              <a:rPr lang="en-GB" sz="1200" b="0" kern="1200" dirty="0" smtClean="0">
                <a:solidFill>
                  <a:schemeClr val="tx1"/>
                </a:solidFill>
                <a:effectLst/>
                <a:latin typeface="+mn-lt"/>
                <a:ea typeface="+mn-ea"/>
                <a:cs typeface="+mn-cs"/>
              </a:rPr>
              <a:t>Amber:</a:t>
            </a:r>
          </a:p>
          <a:p>
            <a:r>
              <a:rPr lang="en-GB" sz="1200" kern="1200" dirty="0" smtClean="0">
                <a:solidFill>
                  <a:schemeClr val="tx1"/>
                </a:solidFill>
                <a:effectLst/>
                <a:latin typeface="+mn-lt"/>
                <a:ea typeface="+mn-ea"/>
                <a:cs typeface="+mn-cs"/>
              </a:rPr>
              <a:t>Capacity to improve is demonstrated by a trend of sustained improvement in teaching, achievement, behaviour and safety, although a few significant weaknesses may remain. The school’s actions secure improvement in progress, including for disadvantaged pupils. Essential systems are embedded sufficiently to enable the school to continue improving and do not depend solely on only one or two senior leaders. </a:t>
            </a:r>
          </a:p>
          <a:p>
            <a:r>
              <a:rPr lang="en-GB" sz="1200" kern="1200" dirty="0" smtClean="0">
                <a:solidFill>
                  <a:schemeClr val="tx1"/>
                </a:solidFill>
                <a:effectLst/>
                <a:latin typeface="+mn-lt"/>
                <a:ea typeface="+mn-ea"/>
                <a:cs typeface="+mn-cs"/>
              </a:rPr>
              <a:t> </a:t>
            </a:r>
          </a:p>
          <a:p>
            <a:r>
              <a:rPr lang="en-GB" sz="1200" b="0" kern="1200" dirty="0" smtClean="0">
                <a:solidFill>
                  <a:schemeClr val="tx1"/>
                </a:solidFill>
                <a:effectLst/>
                <a:latin typeface="+mn-lt"/>
                <a:ea typeface="+mn-ea"/>
                <a:cs typeface="+mn-cs"/>
              </a:rPr>
              <a:t>Red:</a:t>
            </a:r>
          </a:p>
          <a:p>
            <a:r>
              <a:rPr lang="en-GB" sz="1200" kern="1200" dirty="0" smtClean="0">
                <a:solidFill>
                  <a:schemeClr val="tx1"/>
                </a:solidFill>
                <a:effectLst/>
                <a:latin typeface="+mn-lt"/>
                <a:ea typeface="+mn-ea"/>
                <a:cs typeface="+mn-cs"/>
              </a:rPr>
              <a:t>Capacity for securing further improvement is poor and the improvements leaders and governors have made are unsustainable, have been implemented too slowly or are overly dependent on external support.</a:t>
            </a:r>
          </a:p>
          <a:p>
            <a:r>
              <a:rPr lang="en-GB" sz="1200" kern="1200" dirty="0" smtClean="0">
                <a:solidFill>
                  <a:schemeClr val="tx1"/>
                </a:solidFill>
                <a:effectLst/>
                <a:latin typeface="+mn-lt"/>
                <a:ea typeface="+mn-ea"/>
                <a:cs typeface="+mn-cs"/>
              </a:rPr>
              <a:t> </a:t>
            </a:r>
          </a:p>
          <a:p>
            <a:endParaRPr lang="en-GB" dirty="0" smtClean="0"/>
          </a:p>
          <a:p>
            <a:endParaRPr lang="en-GB" dirty="0" smtClean="0"/>
          </a:p>
          <a:p>
            <a:r>
              <a:rPr lang="en-GB" dirty="0" smtClean="0"/>
              <a:t>Judgements – overall progress:</a:t>
            </a:r>
          </a:p>
          <a:p>
            <a:endParaRPr lang="en-GB" dirty="0" smtClean="0"/>
          </a:p>
          <a:p>
            <a:r>
              <a:rPr lang="en-GB" dirty="0" smtClean="0"/>
              <a:t>Green/good: the school is well on track to be judged good by the target date</a:t>
            </a:r>
          </a:p>
          <a:p>
            <a:r>
              <a:rPr lang="en-GB" dirty="0" smtClean="0"/>
              <a:t>Amber/requires</a:t>
            </a:r>
            <a:r>
              <a:rPr lang="en-GB" baseline="0" dirty="0" smtClean="0"/>
              <a:t> improvement: the school is broadly on track to be judged good by the target date</a:t>
            </a:r>
          </a:p>
          <a:p>
            <a:r>
              <a:rPr lang="en-GB" baseline="0" dirty="0" smtClean="0"/>
              <a:t>Red/inadequate: the school is not on track to be judged good by the target date</a:t>
            </a:r>
            <a:endParaRPr lang="en-GB" dirty="0"/>
          </a:p>
        </p:txBody>
      </p:sp>
      <p:sp>
        <p:nvSpPr>
          <p:cNvPr id="4" name="Slide Number Placeholder 3"/>
          <p:cNvSpPr>
            <a:spLocks noGrp="1"/>
          </p:cNvSpPr>
          <p:nvPr>
            <p:ph type="sldNum" sz="quarter" idx="10"/>
          </p:nvPr>
        </p:nvSpPr>
        <p:spPr/>
        <p:txBody>
          <a:bodyPr/>
          <a:lstStyle/>
          <a:p>
            <a:fld id="{49E6D8FE-D34E-46FF-BFD2-910FC5027625}" type="slidenum">
              <a:rPr lang="en-GB" smtClean="0"/>
              <a:t>13</a:t>
            </a:fld>
            <a:endParaRPr lang="en-GB"/>
          </a:p>
        </p:txBody>
      </p:sp>
    </p:spTree>
    <p:extLst>
      <p:ext uri="{BB962C8B-B14F-4D97-AF65-F5344CB8AC3E}">
        <p14:creationId xmlns:p14="http://schemas.microsoft.com/office/powerpoint/2010/main" val="31527507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11/27/2018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11/27/2018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11/27/2018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11/27/2018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11/27/2018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GB" sz="2800" dirty="0" smtClean="0"/>
              <a:t>Keys to Success Programme</a:t>
            </a:r>
            <a:r>
              <a:rPr lang="en-GB" sz="2800" dirty="0"/>
              <a:t/>
            </a:r>
            <a:br>
              <a:rPr lang="en-GB" sz="2800" dirty="0"/>
            </a:br>
            <a:r>
              <a:rPr lang="en-GB" sz="2800" dirty="0" smtClean="0"/>
              <a:t>Evaluation of Progress</a:t>
            </a:r>
            <a:endParaRPr lang="en-GB" sz="2800" dirty="0"/>
          </a:p>
        </p:txBody>
      </p:sp>
      <p:sp>
        <p:nvSpPr>
          <p:cNvPr id="3" name="Subtitle 2"/>
          <p:cNvSpPr>
            <a:spLocks noGrp="1"/>
          </p:cNvSpPr>
          <p:nvPr>
            <p:ph type="subTitle" idx="1"/>
          </p:nvPr>
        </p:nvSpPr>
        <p:spPr/>
        <p:txBody>
          <a:bodyPr>
            <a:normAutofit/>
          </a:bodyPr>
          <a:lstStyle/>
          <a:p>
            <a:r>
              <a:rPr lang="en-GB" sz="2400" dirty="0" smtClean="0">
                <a:solidFill>
                  <a:schemeClr val="tx1"/>
                </a:solidFill>
              </a:rPr>
              <a:t>Honiton Primary School</a:t>
            </a:r>
            <a:endParaRPr lang="en-GB" sz="2400" dirty="0">
              <a:solidFill>
                <a:schemeClr val="tx1"/>
              </a:solidFill>
            </a:endParaRPr>
          </a:p>
          <a:p>
            <a:r>
              <a:rPr lang="en-GB" sz="2400" dirty="0" smtClean="0">
                <a:solidFill>
                  <a:schemeClr val="tx1"/>
                </a:solidFill>
              </a:rPr>
              <a:t>21</a:t>
            </a:r>
            <a:r>
              <a:rPr lang="en-GB" sz="2400" baseline="30000" dirty="0" smtClean="0">
                <a:solidFill>
                  <a:schemeClr val="tx1"/>
                </a:solidFill>
              </a:rPr>
              <a:t>st</a:t>
            </a:r>
            <a:r>
              <a:rPr lang="en-GB" sz="2400" dirty="0" smtClean="0">
                <a:solidFill>
                  <a:schemeClr val="tx1"/>
                </a:solidFill>
              </a:rPr>
              <a:t> November 2018</a:t>
            </a:r>
          </a:p>
          <a:p>
            <a:r>
              <a:rPr lang="en-GB" sz="2400" dirty="0" smtClean="0">
                <a:solidFill>
                  <a:schemeClr val="tx1"/>
                </a:solidFill>
              </a:rPr>
              <a:t>Julie Stevens, Carolyn Wreghitt, Jenny Core</a:t>
            </a:r>
          </a:p>
        </p:txBody>
      </p:sp>
      <p:pic>
        <p:nvPicPr>
          <p:cNvPr id="1026" name="Picture 2" descr="Babcock_LDP_RGB"/>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39000" y="304800"/>
            <a:ext cx="1557196" cy="585188"/>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DCC_JV_RGB"/>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91398" y="5867400"/>
            <a:ext cx="1501153" cy="5892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02862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smtClean="0"/>
              <a:t>Context</a:t>
            </a:r>
            <a:endParaRPr lang="en-GB" sz="2800" dirty="0"/>
          </a:p>
        </p:txBody>
      </p:sp>
      <p:sp>
        <p:nvSpPr>
          <p:cNvPr id="3" name="Content Placeholder 2"/>
          <p:cNvSpPr>
            <a:spLocks noGrp="1"/>
          </p:cNvSpPr>
          <p:nvPr>
            <p:ph idx="1"/>
          </p:nvPr>
        </p:nvSpPr>
        <p:spPr/>
        <p:txBody>
          <a:bodyPr>
            <a:normAutofit/>
          </a:bodyPr>
          <a:lstStyle/>
          <a:p>
            <a:pPr marL="0" indent="0">
              <a:buNone/>
            </a:pPr>
            <a:r>
              <a:rPr lang="en-GB" sz="1800" dirty="0" smtClean="0"/>
              <a:t>Honiton Primary is a larger than average sized school, which was judged to be outstanding by Ofsted in February 2013.</a:t>
            </a:r>
          </a:p>
          <a:p>
            <a:pPr marL="0" indent="0">
              <a:buNone/>
            </a:pPr>
            <a:endParaRPr lang="en-GB" sz="1800" dirty="0"/>
          </a:p>
          <a:p>
            <a:pPr marL="0" indent="0">
              <a:buNone/>
            </a:pPr>
            <a:r>
              <a:rPr lang="en-GB" sz="1800" dirty="0" smtClean="0"/>
              <a:t>There has been a decline in outcomes for pupils over time and the school are currently vulnerable to not retaining its current judgement at the point of a future inspection.</a:t>
            </a:r>
          </a:p>
          <a:p>
            <a:pPr marL="0" indent="0">
              <a:buNone/>
            </a:pPr>
            <a:endParaRPr lang="en-GB" sz="1800" dirty="0"/>
          </a:p>
          <a:p>
            <a:pPr marL="0" indent="0">
              <a:buNone/>
            </a:pPr>
            <a:r>
              <a:rPr lang="en-GB" sz="1800" dirty="0" smtClean="0"/>
              <a:t>A new Headteacher has been appointed from September 2018 and this new leader is determined to ensure that the school rapidly improves and has identified that he would be looking for the school to be judged at least good by March 2019.</a:t>
            </a:r>
          </a:p>
          <a:p>
            <a:pPr marL="0" indent="0">
              <a:buNone/>
            </a:pPr>
            <a:endParaRPr lang="en-GB" sz="1800" dirty="0"/>
          </a:p>
          <a:p>
            <a:pPr marL="0" indent="0">
              <a:buNone/>
            </a:pPr>
            <a:r>
              <a:rPr lang="en-GB" sz="1800" dirty="0" smtClean="0"/>
              <a:t>This is the school’s first evaluation visit.</a:t>
            </a:r>
          </a:p>
          <a:p>
            <a:pPr marL="0" indent="0">
              <a:buNone/>
            </a:pPr>
            <a:endParaRPr lang="en-GB" sz="1800" dirty="0"/>
          </a:p>
          <a:p>
            <a:pPr marL="0" indent="0">
              <a:buNone/>
            </a:pPr>
            <a:endParaRPr lang="en-GB" sz="1800" dirty="0" smtClean="0"/>
          </a:p>
        </p:txBody>
      </p:sp>
    </p:spTree>
    <p:extLst>
      <p:ext uri="{BB962C8B-B14F-4D97-AF65-F5344CB8AC3E}">
        <p14:creationId xmlns:p14="http://schemas.microsoft.com/office/powerpoint/2010/main" val="108736680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smtClean="0"/>
              <a:t>Quality of teaching, learning and assessment</a:t>
            </a:r>
            <a:endParaRPr lang="en-GB" sz="2800" i="1" dirty="0"/>
          </a:p>
        </p:txBody>
      </p:sp>
      <p:sp>
        <p:nvSpPr>
          <p:cNvPr id="3" name="Content Placeholder 2"/>
          <p:cNvSpPr>
            <a:spLocks noGrp="1"/>
          </p:cNvSpPr>
          <p:nvPr>
            <p:ph idx="1"/>
          </p:nvPr>
        </p:nvSpPr>
        <p:spPr>
          <a:xfrm>
            <a:off x="457200" y="1219200"/>
            <a:ext cx="8458200" cy="5334000"/>
          </a:xfrm>
        </p:spPr>
        <p:txBody>
          <a:bodyPr>
            <a:noAutofit/>
          </a:bodyPr>
          <a:lstStyle/>
          <a:p>
            <a:pPr marL="0" indent="0">
              <a:buNone/>
            </a:pPr>
            <a:r>
              <a:rPr lang="en-GB" sz="1800" dirty="0" smtClean="0"/>
              <a:t>The quality of teaching, learning and assessment is Requiring Improvement. This is predominantly due to inconsistencies across KS1</a:t>
            </a:r>
          </a:p>
          <a:p>
            <a:pPr marL="0" indent="0">
              <a:buNone/>
            </a:pPr>
            <a:endParaRPr lang="en-GB" sz="1800" dirty="0" smtClean="0"/>
          </a:p>
          <a:p>
            <a:pPr marL="0" indent="0">
              <a:buNone/>
            </a:pPr>
            <a:r>
              <a:rPr lang="en-GB" sz="1800" dirty="0" smtClean="0"/>
              <a:t>Strengths:</a:t>
            </a:r>
          </a:p>
          <a:p>
            <a:r>
              <a:rPr lang="en-GB" sz="1800" dirty="0" smtClean="0"/>
              <a:t>Consistent systems have been implemented and high expectations have been set across the school to make improvements to the quality of teaching and learning</a:t>
            </a:r>
          </a:p>
          <a:p>
            <a:r>
              <a:rPr lang="en-GB" sz="1800" dirty="0" smtClean="0"/>
              <a:t>KS2 teachers have responded with the degree of urgency required to new systems and expectations and teaching and learning in this key stage is more consistently good</a:t>
            </a:r>
          </a:p>
          <a:p>
            <a:r>
              <a:rPr lang="en-GB" sz="1800" dirty="0" smtClean="0"/>
              <a:t>Learning environments across the school are consistent and are developing to show children they journey through their </a:t>
            </a:r>
            <a:r>
              <a:rPr lang="en-GB" sz="1800" dirty="0" smtClean="0"/>
              <a:t>learning (some classes need to ensure that these are reflecting and supporting current learning in Maths)</a:t>
            </a:r>
            <a:endParaRPr lang="en-GB" sz="1800" dirty="0" smtClean="0"/>
          </a:p>
          <a:p>
            <a:r>
              <a:rPr lang="en-GB" sz="1800" dirty="0" smtClean="0"/>
              <a:t>There is an increased focus on securing basic skills and vocabulary and children could articulate how this is supporting their learning</a:t>
            </a:r>
          </a:p>
          <a:p>
            <a:r>
              <a:rPr lang="en-GB" sz="1800" dirty="0" smtClean="0"/>
              <a:t>High expectations have been set and are being met linked to handwriting and presentation; children were able to evidence and discuss their improvements</a:t>
            </a:r>
          </a:p>
          <a:p>
            <a:r>
              <a:rPr lang="en-GB" sz="1800" dirty="0" smtClean="0"/>
              <a:t>There was evidence of children having regular opportunities to develop reasoning skills in Maths across KS2</a:t>
            </a:r>
          </a:p>
          <a:p>
            <a:pPr marL="0" indent="0">
              <a:buNone/>
            </a:pPr>
            <a:endParaRPr lang="en-GB" sz="1800" dirty="0" smtClean="0"/>
          </a:p>
        </p:txBody>
      </p:sp>
    </p:spTree>
    <p:extLst>
      <p:ext uri="{BB962C8B-B14F-4D97-AF65-F5344CB8AC3E}">
        <p14:creationId xmlns:p14="http://schemas.microsoft.com/office/powerpoint/2010/main" val="195201630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smtClean="0"/>
              <a:t>Quality of teaching, learning and assessment, cont.</a:t>
            </a:r>
            <a:endParaRPr lang="en-GB" sz="2800" i="1" dirty="0"/>
          </a:p>
        </p:txBody>
      </p:sp>
      <p:sp>
        <p:nvSpPr>
          <p:cNvPr id="3" name="Content Placeholder 2"/>
          <p:cNvSpPr>
            <a:spLocks noGrp="1"/>
          </p:cNvSpPr>
          <p:nvPr>
            <p:ph idx="1"/>
          </p:nvPr>
        </p:nvSpPr>
        <p:spPr>
          <a:xfrm>
            <a:off x="457200" y="1219200"/>
            <a:ext cx="8458200" cy="4906963"/>
          </a:xfrm>
        </p:spPr>
        <p:txBody>
          <a:bodyPr>
            <a:noAutofit/>
          </a:bodyPr>
          <a:lstStyle/>
          <a:p>
            <a:pPr marL="0" indent="0">
              <a:buNone/>
            </a:pPr>
            <a:r>
              <a:rPr lang="en-GB" sz="1800" dirty="0" smtClean="0"/>
              <a:t>Key </a:t>
            </a:r>
            <a:r>
              <a:rPr lang="en-GB" sz="1800" dirty="0"/>
              <a:t>challenges</a:t>
            </a:r>
            <a:r>
              <a:rPr lang="en-GB" sz="1800" dirty="0" smtClean="0"/>
              <a:t>: By March 2019</a:t>
            </a:r>
          </a:p>
          <a:p>
            <a:r>
              <a:rPr lang="en-GB" sz="1800" dirty="0" smtClean="0"/>
              <a:t>To ensure that rapid improvements are made across KS1 to ensure that teaching and learning is at least consistently good</a:t>
            </a:r>
            <a:endParaRPr lang="en-GB" sz="1800" dirty="0"/>
          </a:p>
          <a:p>
            <a:r>
              <a:rPr lang="en-GB" sz="1800" dirty="0" smtClean="0"/>
              <a:t>To develop the focus, environment and structure for teaching within reading</a:t>
            </a:r>
          </a:p>
          <a:p>
            <a:r>
              <a:rPr lang="en-GB" sz="1800" dirty="0" smtClean="0"/>
              <a:t>To secure teacher accuracy and confidence in assessments of children’s learning </a:t>
            </a:r>
          </a:p>
          <a:p>
            <a:r>
              <a:rPr lang="en-GB" sz="1800" dirty="0" smtClean="0"/>
              <a:t>To ensure that there are opportunities for children to write independently, without being overly </a:t>
            </a:r>
            <a:r>
              <a:rPr lang="en-GB" sz="1800" dirty="0" err="1" smtClean="0"/>
              <a:t>scaffolded</a:t>
            </a:r>
            <a:r>
              <a:rPr lang="en-GB" sz="1800" dirty="0" smtClean="0"/>
              <a:t> or constrained by a model text; this is particularly key for ensuring that assessment reflects what children can do </a:t>
            </a:r>
            <a:r>
              <a:rPr lang="en-GB" sz="1800" dirty="0" smtClean="0"/>
              <a:t>independently</a:t>
            </a:r>
          </a:p>
          <a:p>
            <a:r>
              <a:rPr lang="en-GB" sz="1800" dirty="0" smtClean="0"/>
              <a:t>Ensuring that there is a consistency across the school in the way in which teachers focus on the aims of the curriculum for maths linked to </a:t>
            </a:r>
            <a:r>
              <a:rPr lang="en-GB" sz="1800" dirty="0"/>
              <a:t>developing fluency, reasoning and problem solving</a:t>
            </a:r>
            <a:endParaRPr lang="en-GB" sz="1800" dirty="0" smtClean="0"/>
          </a:p>
          <a:p>
            <a:r>
              <a:rPr lang="en-GB" sz="1800" dirty="0" smtClean="0"/>
              <a:t>Ensuring that there is a range of manipulatives available for Maths and that children know how and when to use this to </a:t>
            </a:r>
            <a:r>
              <a:rPr lang="en-GB" sz="1800" smtClean="0"/>
              <a:t>represent and support </a:t>
            </a:r>
            <a:r>
              <a:rPr lang="en-GB" sz="1800" dirty="0" smtClean="0"/>
              <a:t>their mathematical understanding</a:t>
            </a:r>
          </a:p>
          <a:p>
            <a:pPr marL="0" indent="0">
              <a:buNone/>
            </a:pPr>
            <a:endParaRPr lang="en-GB" sz="1800" dirty="0" smtClean="0"/>
          </a:p>
          <a:p>
            <a:endParaRPr lang="en-GB" sz="1800" dirty="0" smtClean="0"/>
          </a:p>
        </p:txBody>
      </p:sp>
    </p:spTree>
    <p:extLst>
      <p:ext uri="{BB962C8B-B14F-4D97-AF65-F5344CB8AC3E}">
        <p14:creationId xmlns:p14="http://schemas.microsoft.com/office/powerpoint/2010/main" val="36679537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smtClean="0"/>
              <a:t>Early Years Provision</a:t>
            </a:r>
            <a:endParaRPr lang="en-GB" sz="2800" i="1" dirty="0"/>
          </a:p>
        </p:txBody>
      </p:sp>
      <p:sp>
        <p:nvSpPr>
          <p:cNvPr id="3" name="Content Placeholder 2"/>
          <p:cNvSpPr>
            <a:spLocks noGrp="1"/>
          </p:cNvSpPr>
          <p:nvPr>
            <p:ph idx="1"/>
          </p:nvPr>
        </p:nvSpPr>
        <p:spPr>
          <a:xfrm>
            <a:off x="457200" y="1219200"/>
            <a:ext cx="8458200" cy="4906963"/>
          </a:xfrm>
        </p:spPr>
        <p:txBody>
          <a:bodyPr>
            <a:noAutofit/>
          </a:bodyPr>
          <a:lstStyle/>
          <a:p>
            <a:pPr marL="0" indent="0">
              <a:buNone/>
            </a:pPr>
            <a:r>
              <a:rPr lang="en-GB" sz="1800" dirty="0" smtClean="0"/>
              <a:t>The quality of provision in the Early Years is good</a:t>
            </a:r>
          </a:p>
          <a:p>
            <a:pPr marL="0" indent="0">
              <a:buNone/>
            </a:pPr>
            <a:endParaRPr lang="en-GB" sz="1800" dirty="0" smtClean="0"/>
          </a:p>
          <a:p>
            <a:pPr marL="0" indent="0">
              <a:buNone/>
            </a:pPr>
            <a:r>
              <a:rPr lang="en-GB" sz="1800" dirty="0" smtClean="0"/>
              <a:t>Strengths:</a:t>
            </a:r>
          </a:p>
          <a:p>
            <a:r>
              <a:rPr lang="en-GB" sz="1800" dirty="0" smtClean="0"/>
              <a:t>Children attain well in Reception in relation to their starting points and this was above national in 2018  (76%) and predicted to be above national again in 2019 (79%)</a:t>
            </a:r>
          </a:p>
          <a:p>
            <a:r>
              <a:rPr lang="en-GB" sz="1800" dirty="0" smtClean="0"/>
              <a:t>Progress of pupils from on-entry into Reception was clearly seen and data supports this</a:t>
            </a:r>
          </a:p>
          <a:p>
            <a:r>
              <a:rPr lang="en-GB" sz="1800" dirty="0" smtClean="0"/>
              <a:t>Writing  and communication through print have a very high profile and most children can be seen to have accurate letter formation, word building and sentence making skills</a:t>
            </a:r>
          </a:p>
          <a:p>
            <a:r>
              <a:rPr lang="en-GB" sz="1800" dirty="0" smtClean="0"/>
              <a:t>Use of other adults is effectively supporting learning</a:t>
            </a:r>
          </a:p>
          <a:p>
            <a:r>
              <a:rPr lang="en-GB" sz="1800" dirty="0" smtClean="0"/>
              <a:t>Children are engaged and enthusiastic in their learning</a:t>
            </a:r>
          </a:p>
          <a:p>
            <a:endParaRPr lang="en-GB" sz="1800" dirty="0" smtClean="0"/>
          </a:p>
        </p:txBody>
      </p:sp>
    </p:spTree>
    <p:extLst>
      <p:ext uri="{BB962C8B-B14F-4D97-AF65-F5344CB8AC3E}">
        <p14:creationId xmlns:p14="http://schemas.microsoft.com/office/powerpoint/2010/main" val="37031088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smtClean="0"/>
              <a:t>Early Years Provision cont.</a:t>
            </a:r>
            <a:endParaRPr lang="en-GB" sz="2800" i="1" dirty="0"/>
          </a:p>
        </p:txBody>
      </p:sp>
      <p:sp>
        <p:nvSpPr>
          <p:cNvPr id="3" name="Content Placeholder 2"/>
          <p:cNvSpPr>
            <a:spLocks noGrp="1"/>
          </p:cNvSpPr>
          <p:nvPr>
            <p:ph idx="1"/>
          </p:nvPr>
        </p:nvSpPr>
        <p:spPr>
          <a:xfrm>
            <a:off x="457200" y="1219200"/>
            <a:ext cx="8458200" cy="4906963"/>
          </a:xfrm>
        </p:spPr>
        <p:txBody>
          <a:bodyPr>
            <a:noAutofit/>
          </a:bodyPr>
          <a:lstStyle/>
          <a:p>
            <a:pPr marL="0" indent="0">
              <a:buNone/>
            </a:pPr>
            <a:r>
              <a:rPr lang="en-GB" sz="1800" dirty="0" smtClean="0"/>
              <a:t>Key challenges by March 2019:</a:t>
            </a:r>
          </a:p>
          <a:p>
            <a:r>
              <a:rPr lang="en-GB" sz="1800" dirty="0" smtClean="0"/>
              <a:t>To ensure that there is consistency across the provision in Reception and that of Nursery</a:t>
            </a:r>
          </a:p>
          <a:p>
            <a:r>
              <a:rPr lang="en-GB" sz="1800" dirty="0" smtClean="0"/>
              <a:t>To develop ‘zones’ for learning so that there is a parity between the profile of writing and the other areas of learning</a:t>
            </a:r>
          </a:p>
          <a:p>
            <a:r>
              <a:rPr lang="en-GB" sz="1800" dirty="0" smtClean="0"/>
              <a:t>Continued development of the outdoor area for learning</a:t>
            </a:r>
          </a:p>
          <a:p>
            <a:endParaRPr lang="en-GB" sz="1800" dirty="0"/>
          </a:p>
          <a:p>
            <a:pPr marL="0" indent="0">
              <a:buNone/>
            </a:pPr>
            <a:endParaRPr lang="en-GB" sz="1800" dirty="0" smtClean="0"/>
          </a:p>
          <a:p>
            <a:pPr marL="0" indent="0">
              <a:buNone/>
            </a:pPr>
            <a:r>
              <a:rPr lang="en-GB" sz="1800" dirty="0" smtClean="0"/>
              <a:t>(There is currently building work being undertaken for a new EYFS unit)</a:t>
            </a:r>
          </a:p>
          <a:p>
            <a:endParaRPr lang="en-GB" sz="1800" dirty="0" smtClean="0"/>
          </a:p>
        </p:txBody>
      </p:sp>
    </p:spTree>
    <p:extLst>
      <p:ext uri="{BB962C8B-B14F-4D97-AF65-F5344CB8AC3E}">
        <p14:creationId xmlns:p14="http://schemas.microsoft.com/office/powerpoint/2010/main" val="61949741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t>Personal development, behaviour and welfare of pupils</a:t>
            </a:r>
          </a:p>
        </p:txBody>
      </p:sp>
      <p:sp>
        <p:nvSpPr>
          <p:cNvPr id="3" name="Content Placeholder 2"/>
          <p:cNvSpPr>
            <a:spLocks noGrp="1"/>
          </p:cNvSpPr>
          <p:nvPr>
            <p:ph idx="1"/>
          </p:nvPr>
        </p:nvSpPr>
        <p:spPr/>
        <p:txBody>
          <a:bodyPr>
            <a:normAutofit/>
          </a:bodyPr>
          <a:lstStyle/>
          <a:p>
            <a:pPr marL="0" indent="0">
              <a:buNone/>
            </a:pPr>
            <a:r>
              <a:rPr lang="en-GB" sz="1900" dirty="0" smtClean="0"/>
              <a:t>Pupils’ behaviour is Good  </a:t>
            </a:r>
            <a:r>
              <a:rPr lang="en-GB" sz="1900" dirty="0"/>
              <a:t>P</a:t>
            </a:r>
            <a:r>
              <a:rPr lang="en-GB" sz="1900" dirty="0" smtClean="0"/>
              <a:t>upils’ personal development is Good</a:t>
            </a:r>
          </a:p>
          <a:p>
            <a:pPr marL="0" indent="0">
              <a:buNone/>
            </a:pPr>
            <a:endParaRPr lang="en-GB" sz="1900" dirty="0" smtClean="0"/>
          </a:p>
          <a:p>
            <a:pPr marL="0" indent="0">
              <a:buNone/>
            </a:pPr>
            <a:r>
              <a:rPr lang="en-GB" sz="1900" dirty="0" smtClean="0"/>
              <a:t>Strengths</a:t>
            </a:r>
            <a:r>
              <a:rPr lang="en-GB" sz="1900" dirty="0"/>
              <a:t>:</a:t>
            </a:r>
          </a:p>
          <a:p>
            <a:r>
              <a:rPr lang="en-GB" sz="1800" dirty="0" smtClean="0"/>
              <a:t>Children are engaged and enthusiastic about their learning</a:t>
            </a:r>
          </a:p>
          <a:p>
            <a:r>
              <a:rPr lang="en-GB" sz="1800" dirty="0" smtClean="0"/>
              <a:t>Children behave well and are respectful of each other and adults</a:t>
            </a:r>
          </a:p>
          <a:p>
            <a:r>
              <a:rPr lang="en-GB" sz="1800" dirty="0" smtClean="0"/>
              <a:t>Children recognise the rules which ensure they are happy and enable them to focus on learning ; all children interviewed felt safe and happy</a:t>
            </a:r>
          </a:p>
          <a:p>
            <a:r>
              <a:rPr lang="en-GB" sz="1800" dirty="0" smtClean="0"/>
              <a:t>Children show pride in their work, school and in themselves</a:t>
            </a:r>
          </a:p>
          <a:p>
            <a:r>
              <a:rPr lang="en-GB" sz="1800" dirty="0" smtClean="0"/>
              <a:t>Children could explain new systems which had been implemented and could identify how this had impacted on their learning (e.g. marking and feedback, pen licences, </a:t>
            </a:r>
            <a:r>
              <a:rPr lang="en-GB" sz="1800" dirty="0" err="1" smtClean="0"/>
              <a:t>etc</a:t>
            </a:r>
            <a:r>
              <a:rPr lang="en-GB" sz="1800" dirty="0" smtClean="0"/>
              <a:t>)</a:t>
            </a:r>
          </a:p>
          <a:p>
            <a:r>
              <a:rPr lang="en-GB" sz="1800" dirty="0" smtClean="0"/>
              <a:t>Children expressed a real enjoyment of reading and want more opportunities to read</a:t>
            </a:r>
          </a:p>
          <a:p>
            <a:r>
              <a:rPr lang="en-GB" sz="1800" dirty="0" smtClean="0"/>
              <a:t>Children feel they have good challenge of learning in writing</a:t>
            </a:r>
            <a:endParaRPr lang="en-GB" sz="1800" dirty="0"/>
          </a:p>
          <a:p>
            <a:pPr marL="0" indent="0">
              <a:buNone/>
            </a:pPr>
            <a:endParaRPr lang="en-GB" sz="1900" dirty="0"/>
          </a:p>
          <a:p>
            <a:pPr marL="0" indent="0">
              <a:buNone/>
            </a:pPr>
            <a:endParaRPr lang="en-GB" i="1" dirty="0"/>
          </a:p>
          <a:p>
            <a:endParaRPr lang="en-GB" dirty="0"/>
          </a:p>
        </p:txBody>
      </p:sp>
    </p:spTree>
    <p:extLst>
      <p:ext uri="{BB962C8B-B14F-4D97-AF65-F5344CB8AC3E}">
        <p14:creationId xmlns:p14="http://schemas.microsoft.com/office/powerpoint/2010/main" val="334129053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t>Personal development, behaviour and welfare of </a:t>
            </a:r>
            <a:r>
              <a:rPr lang="en-GB" sz="2800" dirty="0" smtClean="0"/>
              <a:t>pupils </a:t>
            </a:r>
            <a:r>
              <a:rPr lang="en-GB" sz="2800" dirty="0" err="1" smtClean="0"/>
              <a:t>cont</a:t>
            </a:r>
            <a:endParaRPr lang="en-GB" sz="2800" dirty="0"/>
          </a:p>
        </p:txBody>
      </p:sp>
      <p:sp>
        <p:nvSpPr>
          <p:cNvPr id="3" name="Content Placeholder 2"/>
          <p:cNvSpPr>
            <a:spLocks noGrp="1"/>
          </p:cNvSpPr>
          <p:nvPr>
            <p:ph idx="1"/>
          </p:nvPr>
        </p:nvSpPr>
        <p:spPr/>
        <p:txBody>
          <a:bodyPr>
            <a:normAutofit/>
          </a:bodyPr>
          <a:lstStyle/>
          <a:p>
            <a:pPr marL="0" indent="0">
              <a:buNone/>
            </a:pPr>
            <a:r>
              <a:rPr lang="en-GB" sz="1900" dirty="0" smtClean="0"/>
              <a:t>Key </a:t>
            </a:r>
            <a:r>
              <a:rPr lang="en-GB" sz="1900" dirty="0"/>
              <a:t>challenges</a:t>
            </a:r>
            <a:r>
              <a:rPr lang="en-GB" sz="1900" dirty="0" smtClean="0"/>
              <a:t>: By </a:t>
            </a:r>
            <a:r>
              <a:rPr lang="en-GB" sz="1900" dirty="0"/>
              <a:t> </a:t>
            </a:r>
            <a:r>
              <a:rPr lang="en-GB" sz="1900" dirty="0" smtClean="0"/>
              <a:t>March 2019</a:t>
            </a:r>
            <a:endParaRPr lang="en-GB" sz="1900" dirty="0"/>
          </a:p>
          <a:p>
            <a:r>
              <a:rPr lang="en-GB" sz="1900" dirty="0" smtClean="0"/>
              <a:t>To develop greater independence in learning for some pupils, particularly in writing and the use of mathematical strategies and manipulatives (increasing choice available)</a:t>
            </a:r>
          </a:p>
          <a:p>
            <a:r>
              <a:rPr lang="en-GB" sz="1900" dirty="0" smtClean="0"/>
              <a:t>Review the degree of challenge in Maths as most children interviewed felt that there was not enough challenge in this subject area</a:t>
            </a:r>
          </a:p>
          <a:p>
            <a:pPr marL="0" indent="0">
              <a:buNone/>
            </a:pPr>
            <a:endParaRPr lang="en-GB" sz="1900" dirty="0"/>
          </a:p>
          <a:p>
            <a:pPr marL="0" indent="0">
              <a:buNone/>
            </a:pPr>
            <a:endParaRPr lang="en-GB" i="1" dirty="0"/>
          </a:p>
          <a:p>
            <a:endParaRPr lang="en-GB" dirty="0"/>
          </a:p>
        </p:txBody>
      </p:sp>
    </p:spTree>
    <p:extLst>
      <p:ext uri="{BB962C8B-B14F-4D97-AF65-F5344CB8AC3E}">
        <p14:creationId xmlns:p14="http://schemas.microsoft.com/office/powerpoint/2010/main" val="368553882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t>Outcomes for pupils</a:t>
            </a:r>
          </a:p>
        </p:txBody>
      </p:sp>
      <p:sp>
        <p:nvSpPr>
          <p:cNvPr id="3" name="Content Placeholder 2"/>
          <p:cNvSpPr>
            <a:spLocks noGrp="1"/>
          </p:cNvSpPr>
          <p:nvPr>
            <p:ph idx="1"/>
          </p:nvPr>
        </p:nvSpPr>
        <p:spPr>
          <a:xfrm>
            <a:off x="457200" y="1219200"/>
            <a:ext cx="8458200" cy="4906963"/>
          </a:xfrm>
        </p:spPr>
        <p:txBody>
          <a:bodyPr>
            <a:normAutofit fontScale="92500" lnSpcReduction="10000"/>
          </a:bodyPr>
          <a:lstStyle/>
          <a:p>
            <a:pPr marL="0" indent="0">
              <a:buNone/>
            </a:pPr>
            <a:r>
              <a:rPr lang="en-GB" sz="1800" dirty="0" smtClean="0"/>
              <a:t>The outcomes for pupils is Requiring Improvement .This is because there has been previous underperformance for current cohorts of pupils. Outcomes since the previous inspection</a:t>
            </a:r>
            <a:r>
              <a:rPr lang="en-GB" sz="1800" dirty="0"/>
              <a:t> </a:t>
            </a:r>
            <a:r>
              <a:rPr lang="en-GB" sz="1800" dirty="0" smtClean="0"/>
              <a:t>have declined.  </a:t>
            </a:r>
          </a:p>
          <a:p>
            <a:pPr marL="0" indent="0">
              <a:buNone/>
            </a:pPr>
            <a:r>
              <a:rPr lang="en-GB" sz="1800" dirty="0" smtClean="0"/>
              <a:t>Progress across KS2 in 2018 in reading, writing and maths is well below national average and this is replicated for combined RWM attainment, this has also continued to decline over time.</a:t>
            </a:r>
          </a:p>
          <a:p>
            <a:pPr marL="0" indent="0">
              <a:buNone/>
            </a:pPr>
            <a:r>
              <a:rPr lang="en-GB" sz="1800" dirty="0" smtClean="0"/>
              <a:t>Outcomes at the end of KS1 in 2018 were all below national averages.</a:t>
            </a:r>
          </a:p>
          <a:p>
            <a:pPr marL="0" indent="0">
              <a:buNone/>
            </a:pPr>
            <a:endParaRPr lang="en-GB" sz="1800" dirty="0" smtClean="0"/>
          </a:p>
          <a:p>
            <a:pPr marL="0" indent="0">
              <a:buNone/>
            </a:pPr>
            <a:r>
              <a:rPr lang="en-GB" sz="1800" dirty="0" smtClean="0"/>
              <a:t>Strengths:</a:t>
            </a:r>
          </a:p>
          <a:p>
            <a:r>
              <a:rPr lang="en-GB" sz="1800" dirty="0" smtClean="0"/>
              <a:t>A system for tracking pupils has been established and this will allow the identification of vulnerable children to be more timely</a:t>
            </a:r>
          </a:p>
          <a:p>
            <a:r>
              <a:rPr lang="en-GB" sz="1800" dirty="0" smtClean="0"/>
              <a:t>Teachers are now being held to account for the outcomes of pupils and this is clearly evidenced in monitoring to date, the areas identified within the SIP and the changes made to the appraisal system</a:t>
            </a:r>
          </a:p>
          <a:p>
            <a:r>
              <a:rPr lang="en-GB" sz="1800" dirty="0" smtClean="0"/>
              <a:t>Outcomes in Early Years (see EYFS section) are above national averages and predictions show this will continue and increase</a:t>
            </a:r>
          </a:p>
          <a:p>
            <a:r>
              <a:rPr lang="en-GB" sz="1800" dirty="0" smtClean="0"/>
              <a:t>Evidence of progress seen from on-entry to current point of Reception </a:t>
            </a:r>
          </a:p>
          <a:p>
            <a:r>
              <a:rPr lang="en-GB" sz="1800" dirty="0" smtClean="0"/>
              <a:t>Growing evidence of progress seen across KS2 books</a:t>
            </a:r>
          </a:p>
          <a:p>
            <a:pPr marL="0" indent="0">
              <a:buNone/>
            </a:pPr>
            <a:endParaRPr lang="en-GB" sz="1800" dirty="0" smtClean="0"/>
          </a:p>
          <a:p>
            <a:pPr marL="0" indent="0">
              <a:buNone/>
            </a:pPr>
            <a:endParaRPr lang="en-GB" i="1" dirty="0"/>
          </a:p>
        </p:txBody>
      </p:sp>
    </p:spTree>
    <p:extLst>
      <p:ext uri="{BB962C8B-B14F-4D97-AF65-F5344CB8AC3E}">
        <p14:creationId xmlns:p14="http://schemas.microsoft.com/office/powerpoint/2010/main" val="335393667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t>Outcomes for </a:t>
            </a:r>
            <a:r>
              <a:rPr lang="en-GB" sz="2800" dirty="0" smtClean="0"/>
              <a:t>pupils cont.</a:t>
            </a:r>
            <a:endParaRPr lang="en-GB" sz="2800" dirty="0"/>
          </a:p>
        </p:txBody>
      </p:sp>
      <p:sp>
        <p:nvSpPr>
          <p:cNvPr id="3" name="Content Placeholder 2"/>
          <p:cNvSpPr>
            <a:spLocks noGrp="1"/>
          </p:cNvSpPr>
          <p:nvPr>
            <p:ph idx="1"/>
          </p:nvPr>
        </p:nvSpPr>
        <p:spPr>
          <a:xfrm>
            <a:off x="457200" y="1219200"/>
            <a:ext cx="8458200" cy="4906963"/>
          </a:xfrm>
        </p:spPr>
        <p:txBody>
          <a:bodyPr>
            <a:normAutofit lnSpcReduction="10000"/>
          </a:bodyPr>
          <a:lstStyle/>
          <a:p>
            <a:pPr marL="0" indent="0">
              <a:buNone/>
            </a:pPr>
            <a:r>
              <a:rPr lang="en-GB" sz="1800" dirty="0"/>
              <a:t>Key </a:t>
            </a:r>
            <a:r>
              <a:rPr lang="en-GB" sz="1800" dirty="0" smtClean="0"/>
              <a:t>challenges by March 2019:</a:t>
            </a:r>
          </a:p>
          <a:p>
            <a:pPr marL="0" indent="0">
              <a:buNone/>
            </a:pPr>
            <a:endParaRPr lang="en-GB" sz="1800" dirty="0"/>
          </a:p>
          <a:p>
            <a:r>
              <a:rPr lang="en-GB" sz="1800" dirty="0" smtClean="0"/>
              <a:t>To rapidly accelerate progress and increase attainment so that pupils make the progress required from starting points and this is at least in line with national averages</a:t>
            </a:r>
          </a:p>
          <a:p>
            <a:r>
              <a:rPr lang="en-GB" sz="1800" dirty="0" smtClean="0"/>
              <a:t>To ensure that the current data tracing systems enables leaders to identify pupils and percentages who are ‘on track’ for ARE; children may be assessed as emerging on the school system at this point in the year but a number of those children are still on track for attaining ARE; greater clarification is needed on this so that the school is not vulnerable to presenting data which could suggest children are not making progress (e.g. 76% of the current Y1 cohort attained GLD at the end of EYFS,  how many of these children are on track at the moment for attaining ARE in reading, writing and maths?) </a:t>
            </a:r>
          </a:p>
          <a:p>
            <a:r>
              <a:rPr lang="en-GB" sz="1800" dirty="0" smtClean="0"/>
              <a:t>To  review the criteria for teacher assessment of greater depth for Y1, Y3 and Y5 to ensure that these are age appropriate and represent what GD would look like for these pupils so that children are able to secure greater depth outcomes in these cohorts</a:t>
            </a:r>
            <a:endParaRPr lang="en-GB" sz="1800" dirty="0"/>
          </a:p>
          <a:p>
            <a:pPr marL="0" indent="0">
              <a:buNone/>
            </a:pPr>
            <a:endParaRPr lang="en-GB" sz="1800" dirty="0"/>
          </a:p>
          <a:p>
            <a:pPr marL="0" indent="0">
              <a:buNone/>
            </a:pPr>
            <a:endParaRPr lang="en-GB" sz="1800" dirty="0" smtClean="0"/>
          </a:p>
          <a:p>
            <a:pPr marL="0" indent="0">
              <a:buNone/>
            </a:pPr>
            <a:endParaRPr lang="en-GB" sz="1800" dirty="0"/>
          </a:p>
          <a:p>
            <a:pPr marL="0" indent="0">
              <a:buNone/>
            </a:pPr>
            <a:endParaRPr lang="en-GB" i="1" dirty="0"/>
          </a:p>
        </p:txBody>
      </p:sp>
    </p:spTree>
    <p:extLst>
      <p:ext uri="{BB962C8B-B14F-4D97-AF65-F5344CB8AC3E}">
        <p14:creationId xmlns:p14="http://schemas.microsoft.com/office/powerpoint/2010/main" val="329142915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t>Outcomes for disadvantaged pupils</a:t>
            </a:r>
          </a:p>
        </p:txBody>
      </p:sp>
      <p:sp>
        <p:nvSpPr>
          <p:cNvPr id="3" name="Content Placeholder 2"/>
          <p:cNvSpPr>
            <a:spLocks noGrp="1"/>
          </p:cNvSpPr>
          <p:nvPr>
            <p:ph idx="1"/>
          </p:nvPr>
        </p:nvSpPr>
        <p:spPr/>
        <p:txBody>
          <a:bodyPr>
            <a:normAutofit fontScale="92500" lnSpcReduction="20000"/>
          </a:bodyPr>
          <a:lstStyle/>
          <a:p>
            <a:pPr marL="0" indent="0">
              <a:buNone/>
            </a:pPr>
            <a:r>
              <a:rPr lang="en-GB" sz="1800" dirty="0" smtClean="0"/>
              <a:t>Outcomes for disadvantaged pupils </a:t>
            </a:r>
            <a:r>
              <a:rPr lang="en-GB" sz="1800" dirty="0"/>
              <a:t> </a:t>
            </a:r>
            <a:r>
              <a:rPr lang="en-GB" sz="1800" dirty="0" smtClean="0"/>
              <a:t>Requires Improvement. Outcomes for disadvantaged pupils in KS2 in 2018 was below national comparators and in some areas well below. This mirrors the performance for all KS2 pupils in 2018 but still shows a gap between the performance of disadvantaged pupils with others.</a:t>
            </a:r>
          </a:p>
          <a:p>
            <a:endParaRPr lang="en-GB" sz="1800" dirty="0"/>
          </a:p>
          <a:p>
            <a:pPr marL="0" indent="0">
              <a:buNone/>
            </a:pPr>
            <a:r>
              <a:rPr lang="en-GB" sz="1800" dirty="0"/>
              <a:t>Strengths:</a:t>
            </a:r>
          </a:p>
          <a:p>
            <a:r>
              <a:rPr lang="en-GB" sz="1800" dirty="0" smtClean="0"/>
              <a:t>The school have implemented new systems for the tracking of those pupils who are disadvantaged to visually show the performance of those pupils and identify those pupils who are most vulnerable to under performance</a:t>
            </a:r>
          </a:p>
          <a:p>
            <a:r>
              <a:rPr lang="en-GB" sz="1800" dirty="0" smtClean="0"/>
              <a:t>The school have had a clear focus on establishing approaches to support the learning of disadvantaged pupils, e.g. high expectations in the quality of QFT; a review of interventions and adult deployment, resulting in a greater match of these to pupil need; engagement of parents</a:t>
            </a:r>
            <a:endParaRPr lang="en-GB" sz="1800" dirty="0"/>
          </a:p>
          <a:p>
            <a:r>
              <a:rPr lang="en-GB" sz="1800" dirty="0" smtClean="0"/>
              <a:t>Development of leadership </a:t>
            </a:r>
            <a:endParaRPr lang="en-GB" sz="1800" dirty="0"/>
          </a:p>
          <a:p>
            <a:endParaRPr lang="en-GB" sz="1800" dirty="0"/>
          </a:p>
          <a:p>
            <a:pPr marL="0" indent="0">
              <a:buNone/>
            </a:pPr>
            <a:r>
              <a:rPr lang="en-GB" sz="1800" dirty="0"/>
              <a:t>Key </a:t>
            </a:r>
            <a:r>
              <a:rPr lang="en-GB" sz="1800" dirty="0" smtClean="0"/>
              <a:t>challenges by March 2019:</a:t>
            </a:r>
            <a:endParaRPr lang="en-GB" sz="1800" dirty="0"/>
          </a:p>
          <a:p>
            <a:r>
              <a:rPr lang="en-GB" sz="1800" dirty="0"/>
              <a:t>To rapidly accelerate progress and increase attainment so that </a:t>
            </a:r>
            <a:r>
              <a:rPr lang="en-GB" sz="1800" dirty="0" smtClean="0"/>
              <a:t>disadvantaged pupils </a:t>
            </a:r>
            <a:r>
              <a:rPr lang="en-GB" sz="1800" dirty="0"/>
              <a:t>make the progress required from starting points and this is at least in line with national averages</a:t>
            </a:r>
          </a:p>
          <a:p>
            <a:pPr marL="0" indent="0">
              <a:buNone/>
            </a:pPr>
            <a:endParaRPr lang="en-GB" sz="1800" dirty="0"/>
          </a:p>
          <a:p>
            <a:endParaRPr lang="en-GB" sz="1800" dirty="0"/>
          </a:p>
        </p:txBody>
      </p:sp>
    </p:spTree>
    <p:extLst>
      <p:ext uri="{BB962C8B-B14F-4D97-AF65-F5344CB8AC3E}">
        <p14:creationId xmlns:p14="http://schemas.microsoft.com/office/powerpoint/2010/main" val="39453337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smtClean="0"/>
              <a:t>Leadership and management</a:t>
            </a:r>
            <a:endParaRPr lang="en-GB" sz="2800" dirty="0"/>
          </a:p>
        </p:txBody>
      </p:sp>
      <p:sp>
        <p:nvSpPr>
          <p:cNvPr id="3" name="Content Placeholder 2"/>
          <p:cNvSpPr>
            <a:spLocks noGrp="1"/>
          </p:cNvSpPr>
          <p:nvPr>
            <p:ph idx="1"/>
          </p:nvPr>
        </p:nvSpPr>
        <p:spPr>
          <a:xfrm>
            <a:off x="457200" y="1066800"/>
            <a:ext cx="8229600" cy="5257800"/>
          </a:xfrm>
        </p:spPr>
        <p:txBody>
          <a:bodyPr>
            <a:normAutofit fontScale="85000" lnSpcReduction="20000"/>
          </a:bodyPr>
          <a:lstStyle/>
          <a:p>
            <a:pPr marL="0" indent="0">
              <a:buNone/>
            </a:pPr>
            <a:r>
              <a:rPr lang="en-GB" sz="1800" dirty="0" smtClean="0"/>
              <a:t>The effectiveness of the new leadership and management has been good in establishing systems and expectations to rapidly address the improvements required. Leadership and management however outside that of the highest level requires improvement due to the inconsistencies which remain within some phase leadership</a:t>
            </a:r>
            <a:endParaRPr lang="en-GB" sz="1800" dirty="0"/>
          </a:p>
          <a:p>
            <a:pPr marL="0" indent="0">
              <a:buNone/>
            </a:pPr>
            <a:endParaRPr lang="en-GB" sz="1800" dirty="0" smtClean="0"/>
          </a:p>
          <a:p>
            <a:pPr marL="0" indent="0">
              <a:buNone/>
            </a:pPr>
            <a:r>
              <a:rPr lang="en-GB" sz="1800" dirty="0" smtClean="0"/>
              <a:t>Strengths</a:t>
            </a:r>
            <a:r>
              <a:rPr lang="en-GB" sz="1800" dirty="0"/>
              <a:t>:</a:t>
            </a:r>
          </a:p>
          <a:p>
            <a:r>
              <a:rPr lang="en-GB" sz="1800" dirty="0" smtClean="0"/>
              <a:t>The Headteacher has an accurate view of the current strengths and areas for improvement in the school and this is reflected in the current SIP, which does reflect the key challenges identified</a:t>
            </a:r>
            <a:endParaRPr lang="en-GB" sz="1800" dirty="0"/>
          </a:p>
          <a:p>
            <a:r>
              <a:rPr lang="en-GB" sz="1800" dirty="0" smtClean="0"/>
              <a:t>The Headteacher has recognised the pace and rigour needed to make improvements in the school and has established systems to hold staff to account for this</a:t>
            </a:r>
          </a:p>
          <a:p>
            <a:r>
              <a:rPr lang="en-GB" sz="1800" dirty="0" smtClean="0"/>
              <a:t>Phase leaders for EYFS and KS2, and subject leaders for English and Maths can talk about the impact of their leadership, show knowledge of the areas to improve and have key actions for this; this is due to the high expectations set for their performance by the HT and this will support them in being able to develop this role further and with greater autonomy</a:t>
            </a:r>
          </a:p>
          <a:p>
            <a:r>
              <a:rPr lang="en-GB" sz="1800" dirty="0" smtClean="0"/>
              <a:t>Governors are able to articulate the impact of the new leadership and have high expectations of leaders</a:t>
            </a:r>
          </a:p>
          <a:p>
            <a:pPr marL="0" indent="0">
              <a:buNone/>
            </a:pPr>
            <a:endParaRPr lang="en-GB" sz="1800" dirty="0" smtClean="0"/>
          </a:p>
          <a:p>
            <a:pPr marL="0" indent="0">
              <a:buNone/>
            </a:pPr>
            <a:r>
              <a:rPr lang="en-GB" sz="1800" dirty="0" smtClean="0"/>
              <a:t>Key </a:t>
            </a:r>
            <a:r>
              <a:rPr lang="en-GB" sz="1800" dirty="0"/>
              <a:t>challenges</a:t>
            </a:r>
            <a:r>
              <a:rPr lang="en-GB" sz="1800" dirty="0" smtClean="0"/>
              <a:t>: By March 2019</a:t>
            </a:r>
          </a:p>
          <a:p>
            <a:r>
              <a:rPr lang="en-GB" sz="1800" dirty="0" smtClean="0"/>
              <a:t>Evidence of key actions shows impact on rates of pupils’ progress and outcomes and Governors are seen to challenge leaders to account in view of this</a:t>
            </a:r>
          </a:p>
          <a:p>
            <a:r>
              <a:rPr lang="en-GB" sz="1800" dirty="0" smtClean="0"/>
              <a:t>Development of leadership across KS1</a:t>
            </a:r>
          </a:p>
          <a:p>
            <a:r>
              <a:rPr lang="en-GB" sz="1800" dirty="0" smtClean="0"/>
              <a:t>Greater confidence by leaders to be able to articulate data linked to children who are ‘on track’ for ARE </a:t>
            </a:r>
          </a:p>
          <a:p>
            <a:r>
              <a:rPr lang="en-GB" sz="1800" dirty="0" smtClean="0"/>
              <a:t>The English SL is going on maternity leave so the school have been offered support for the interim  leader on the Babcock English Middle leader CPD programme</a:t>
            </a:r>
          </a:p>
          <a:p>
            <a:endParaRPr lang="en-GB" sz="2100" dirty="0"/>
          </a:p>
        </p:txBody>
      </p:sp>
    </p:spTree>
    <p:extLst>
      <p:ext uri="{BB962C8B-B14F-4D97-AF65-F5344CB8AC3E}">
        <p14:creationId xmlns:p14="http://schemas.microsoft.com/office/powerpoint/2010/main" val="18006778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762000"/>
            <a:ext cx="7772400" cy="1470025"/>
          </a:xfrm>
        </p:spPr>
        <p:txBody>
          <a:bodyPr>
            <a:normAutofit/>
          </a:bodyPr>
          <a:lstStyle/>
          <a:p>
            <a:r>
              <a:rPr lang="en-GB" sz="2800" dirty="0" smtClean="0"/>
              <a:t>Overall progress</a:t>
            </a:r>
            <a:endParaRPr lang="en-GB" sz="2800" dirty="0"/>
          </a:p>
        </p:txBody>
      </p:sp>
      <p:sp>
        <p:nvSpPr>
          <p:cNvPr id="3" name="Subtitle 2"/>
          <p:cNvSpPr>
            <a:spLocks noGrp="1"/>
          </p:cNvSpPr>
          <p:nvPr>
            <p:ph type="subTitle" idx="1"/>
          </p:nvPr>
        </p:nvSpPr>
        <p:spPr>
          <a:xfrm>
            <a:off x="1371600" y="1981200"/>
            <a:ext cx="6400800" cy="3352800"/>
          </a:xfrm>
        </p:spPr>
        <p:txBody>
          <a:bodyPr>
            <a:normAutofit/>
          </a:bodyPr>
          <a:lstStyle/>
          <a:p>
            <a:endParaRPr lang="en-GB" sz="1800" dirty="0" smtClean="0">
              <a:solidFill>
                <a:schemeClr val="tx1"/>
              </a:solidFill>
            </a:endParaRPr>
          </a:p>
          <a:p>
            <a:r>
              <a:rPr lang="en-GB" sz="1800" dirty="0" smtClean="0">
                <a:solidFill>
                  <a:schemeClr val="tx1"/>
                </a:solidFill>
              </a:rPr>
              <a:t>Target date for school to be judged good: March 2019</a:t>
            </a:r>
          </a:p>
          <a:p>
            <a:endParaRPr lang="en-GB" sz="1800" dirty="0" smtClean="0">
              <a:solidFill>
                <a:schemeClr val="tx1"/>
              </a:solidFill>
            </a:endParaRPr>
          </a:p>
          <a:p>
            <a:r>
              <a:rPr lang="en-GB" sz="1800" dirty="0">
                <a:solidFill>
                  <a:schemeClr val="tx1"/>
                </a:solidFill>
              </a:rPr>
              <a:t>C</a:t>
            </a:r>
            <a:r>
              <a:rPr lang="en-GB" sz="1800" dirty="0" smtClean="0">
                <a:solidFill>
                  <a:schemeClr val="tx1"/>
                </a:solidFill>
              </a:rPr>
              <a:t>apacity </a:t>
            </a:r>
            <a:r>
              <a:rPr lang="en-GB" sz="1800" dirty="0">
                <a:solidFill>
                  <a:schemeClr val="tx1"/>
                </a:solidFill>
              </a:rPr>
              <a:t>for sustaining </a:t>
            </a:r>
            <a:r>
              <a:rPr lang="en-GB" sz="1800" dirty="0" smtClean="0">
                <a:solidFill>
                  <a:schemeClr val="tx1"/>
                </a:solidFill>
              </a:rPr>
              <a:t>improvement: Amber (although the new leadership team should ensure that this is green)</a:t>
            </a:r>
            <a:endParaRPr lang="en-GB" sz="1800" i="1" dirty="0">
              <a:solidFill>
                <a:schemeClr val="tx1"/>
              </a:solidFill>
            </a:endParaRPr>
          </a:p>
          <a:p>
            <a:endParaRPr lang="en-GB" sz="1800" dirty="0" smtClean="0">
              <a:solidFill>
                <a:schemeClr val="tx1"/>
              </a:solidFill>
            </a:endParaRPr>
          </a:p>
          <a:p>
            <a:r>
              <a:rPr lang="en-GB" sz="1800" dirty="0" smtClean="0">
                <a:solidFill>
                  <a:schemeClr val="tx1"/>
                </a:solidFill>
              </a:rPr>
              <a:t>The progress the school is making towards being judged good by the target date: Amber (although the urgency of actions to date is supporting the progress moving to green once the impact of these actions is having increased impact on </a:t>
            </a:r>
            <a:r>
              <a:rPr lang="en-GB" sz="1800" smtClean="0">
                <a:solidFill>
                  <a:schemeClr val="tx1"/>
                </a:solidFill>
              </a:rPr>
              <a:t>pupil outcomes)</a:t>
            </a:r>
          </a:p>
          <a:p>
            <a:endParaRPr lang="en-GB" sz="1800" dirty="0">
              <a:solidFill>
                <a:schemeClr val="tx1"/>
              </a:solidFill>
            </a:endParaRPr>
          </a:p>
          <a:p>
            <a:endParaRPr lang="en-GB" sz="1800" dirty="0" smtClean="0">
              <a:solidFill>
                <a:schemeClr val="tx1"/>
              </a:solidFill>
            </a:endParaRPr>
          </a:p>
        </p:txBody>
      </p:sp>
    </p:spTree>
    <p:extLst>
      <p:ext uri="{BB962C8B-B14F-4D97-AF65-F5344CB8AC3E}">
        <p14:creationId xmlns:p14="http://schemas.microsoft.com/office/powerpoint/2010/main" val="2559020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Babcock Document" ma:contentTypeID="0x01010047E81270CD024898973E66C04AD2D0EE01009722E6E4CF012B4B897126B1CF895EC4" ma:contentTypeVersion="5" ma:contentTypeDescription="Babcock Document Content Type" ma:contentTypeScope="" ma:versionID="4b5513badadfa196131408cf148ba863">
  <xsd:schema xmlns:xsd="http://www.w3.org/2001/XMLSchema" xmlns:xs="http://www.w3.org/2001/XMLSchema" xmlns:p="http://schemas.microsoft.com/office/2006/metadata/properties" xmlns:ns3="d55e2585-3b01-4e1d-8e3d-4c814284d20c" xmlns:ns4="cf13120d-0d04-4961-9480-2c05b4fc6205" targetNamespace="http://schemas.microsoft.com/office/2006/metadata/properties" ma:root="true" ma:fieldsID="18e5520f0dc71304973353ce4a6944a9" ns3:_="" ns4:_="">
    <xsd:import namespace="d55e2585-3b01-4e1d-8e3d-4c814284d20c"/>
    <xsd:import namespace="cf13120d-0d04-4961-9480-2c05b4fc6205"/>
    <xsd:element name="properties">
      <xsd:complexType>
        <xsd:sequence>
          <xsd:element name="documentManagement">
            <xsd:complexType>
              <xsd:all>
                <xsd:element ref="ns3:dcb76480473511e0ab070800200c9a66" minOccurs="0"/>
                <xsd:element ref="ns3:l732530f3fb545f1b0583e30bb7ac379"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5e2585-3b01-4e1d-8e3d-4c814284d20c" elementFormDefault="qualified">
    <xsd:import namespace="http://schemas.microsoft.com/office/2006/documentManagement/types"/>
    <xsd:import namespace="http://schemas.microsoft.com/office/infopath/2007/PartnerControls"/>
    <xsd:element name="dcb76480473511e0ab070800200c9a66" ma:index="9" nillable="true" ma:taxonomy="true" ma:internalName="dcb76480473511e0ab070800200c9a66" ma:taxonomyFieldName="Organisation" ma:displayName="Organisation" ma:readOnly="false" ma:default="" ma:fieldId="{dcb76480-4735-11e0-ab07-0800200c9a66}" ma:taxonomyMulti="true" ma:sspId="e555b9ce-a42b-4ac4-9fe2-d43d981578f9" ma:termSetId="dde6e591-77d1-4db5-9812-5b7d429fd538" ma:anchorId="00000000-0000-0000-0000-000000000000" ma:open="false" ma:isKeyword="false">
      <xsd:complexType>
        <xsd:sequence>
          <xsd:element ref="pc:Terms" minOccurs="0" maxOccurs="1"/>
        </xsd:sequence>
      </xsd:complexType>
    </xsd:element>
    <xsd:element name="l732530f3fb545f1b0583e30bb7ac379" ma:index="11" nillable="true" ma:taxonomy="true" ma:internalName="l732530f3fb545f1b0583e30bb7ac379" ma:taxonomyFieldName="Classification_x0020_Level" ma:displayName="Classification Level" ma:readOnly="false" ma:default="" ma:fieldId="{5732530f-3fb5-45f1-b058-3e30bb7ac379}" ma:taxonomyMulti="true" ma:sspId="e555b9ce-a42b-4ac4-9fe2-d43d981578f9" ma:termSetId="d3064793-043e-4590-a755-c8ec232af4fc" ma:anchorId="00000000-0000-0000-0000-000000000000" ma:open="fals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f13120d-0d04-4961-9480-2c05b4fc6205"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a549627a-c63b-4349-a206-bb56f246be63}" ma:internalName="TaxCatchAll" ma:showField="CatchAllData" ma:web="d55e2585-3b01-4e1d-8e3d-4c814284d20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f13120d-0d04-4961-9480-2c05b4fc6205">
      <Value>1</Value>
    </TaxCatchAll>
    <l732530f3fb545f1b0583e30bb7ac379 xmlns="d55e2585-3b01-4e1d-8e3d-4c814284d20c">
      <Terms xmlns="http://schemas.microsoft.com/office/infopath/2007/PartnerControls">
        <TermInfo xmlns="http://schemas.microsoft.com/office/infopath/2007/PartnerControls">
          <TermName xmlns="http://schemas.microsoft.com/office/infopath/2007/PartnerControls">IN-CONFIDENCE</TermName>
          <TermId xmlns="http://schemas.microsoft.com/office/infopath/2007/PartnerControls">808d2e39-dcae-400a-a93c-d0363401ec6c</TermId>
        </TermInfo>
      </Terms>
    </l732530f3fb545f1b0583e30bb7ac379>
    <dcb76480473511e0ab070800200c9a66 xmlns="d55e2585-3b01-4e1d-8e3d-4c814284d20c">
      <Terms xmlns="http://schemas.microsoft.com/office/infopath/2007/PartnerControls"/>
    </dcb76480473511e0ab070800200c9a66>
  </documentManagement>
</p:properties>
</file>

<file path=customXml/item4.xml><?xml version="1.0" encoding="utf-8"?>
<?mso-contentType ?>
<SharedContentType xmlns="Microsoft.SharePoint.Taxonomy.ContentTypeSync" SourceId="e555b9ce-a42b-4ac4-9fe2-d43d981578f9" ContentTypeId="0x01010047E81270CD024898973E66C04AD2D0EE01" PreviousValue="false"/>
</file>

<file path=customXml/itemProps1.xml><?xml version="1.0" encoding="utf-8"?>
<ds:datastoreItem xmlns:ds="http://schemas.openxmlformats.org/officeDocument/2006/customXml" ds:itemID="{D9532A2B-91AE-495A-A113-E13CC93780D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5e2585-3b01-4e1d-8e3d-4c814284d20c"/>
    <ds:schemaRef ds:uri="cf13120d-0d04-4961-9480-2c05b4fc620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5443EDE-C8D0-449B-B084-FEF35712A8F6}">
  <ds:schemaRefs>
    <ds:schemaRef ds:uri="http://schemas.microsoft.com/sharepoint/v3/contenttype/forms"/>
  </ds:schemaRefs>
</ds:datastoreItem>
</file>

<file path=customXml/itemProps3.xml><?xml version="1.0" encoding="utf-8"?>
<ds:datastoreItem xmlns:ds="http://schemas.openxmlformats.org/officeDocument/2006/customXml" ds:itemID="{2D6A9E33-4815-44F9-9E51-9FCF29F09552}">
  <ds:schemaRefs>
    <ds:schemaRef ds:uri="cf13120d-0d04-4961-9480-2c05b4fc6205"/>
    <ds:schemaRef ds:uri="http://schemas.microsoft.com/office/2006/documentManagement/types"/>
    <ds:schemaRef ds:uri="http://purl.org/dc/elements/1.1/"/>
    <ds:schemaRef ds:uri="http://purl.org/dc/dcmitype/"/>
    <ds:schemaRef ds:uri="http://purl.org/dc/terms/"/>
    <ds:schemaRef ds:uri="http://www.w3.org/XML/1998/namespace"/>
    <ds:schemaRef ds:uri="http://schemas.microsoft.com/office/2006/metadata/properties"/>
    <ds:schemaRef ds:uri="http://schemas.microsoft.com/office/infopath/2007/PartnerControls"/>
    <ds:schemaRef ds:uri="http://schemas.openxmlformats.org/package/2006/metadata/core-properties"/>
    <ds:schemaRef ds:uri="d55e2585-3b01-4e1d-8e3d-4c814284d20c"/>
  </ds:schemaRefs>
</ds:datastoreItem>
</file>

<file path=customXml/itemProps4.xml><?xml version="1.0" encoding="utf-8"?>
<ds:datastoreItem xmlns:ds="http://schemas.openxmlformats.org/officeDocument/2006/customXml" ds:itemID="{73A7AF7B-EE81-4598-B94F-8810572DFC95}">
  <ds:schemaRefs>
    <ds:schemaRef ds:uri="Microsoft.SharePoint.Taxonomy.ContentTypeSync"/>
  </ds:schemaRefs>
</ds:datastoreItem>
</file>

<file path=docProps/app.xml><?xml version="1.0" encoding="utf-8"?>
<Properties xmlns="http://schemas.openxmlformats.org/officeDocument/2006/extended-properties" xmlns:vt="http://schemas.openxmlformats.org/officeDocument/2006/docPropsVTypes">
  <TotalTime>640</TotalTime>
  <Words>2022</Words>
  <Application>Microsoft Office PowerPoint</Application>
  <PresentationFormat>On-screen Show (4:3)</PresentationFormat>
  <Paragraphs>173</Paragraphs>
  <Slides>13</Slides>
  <Notes>13</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Keys to Success Programme Evaluation of Progress</vt:lpstr>
      <vt:lpstr>Context</vt:lpstr>
      <vt:lpstr>Quality of teaching, learning and assessment</vt:lpstr>
      <vt:lpstr>Quality of teaching, learning and assessment, cont.</vt:lpstr>
      <vt:lpstr>Early Years Provision</vt:lpstr>
      <vt:lpstr>Early Years Provision cont.</vt:lpstr>
      <vt:lpstr>Personal development, behaviour and welfare of pupils</vt:lpstr>
      <vt:lpstr>Personal development, behaviour and welfare of pupils cont</vt:lpstr>
      <vt:lpstr>Outcomes for pupils</vt:lpstr>
      <vt:lpstr>Outcomes for pupils cont.</vt:lpstr>
      <vt:lpstr>Outcomes for disadvantaged pupils</vt:lpstr>
      <vt:lpstr>Leadership and management</vt:lpstr>
      <vt:lpstr>Overall progress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Targeted Intervention and Support Programme (TISP)  Evaluation of Progress</dc:title>
  <dc:creator>Miller, Alison</dc:creator>
  <cp:lastModifiedBy>Stevens, Julie</cp:lastModifiedBy>
  <cp:revision>61</cp:revision>
  <cp:lastPrinted>2015-01-09T11:34:41Z</cp:lastPrinted>
  <dcterms:created xsi:type="dcterms:W3CDTF">2006-08-16T00:00:00Z</dcterms:created>
  <dcterms:modified xsi:type="dcterms:W3CDTF">2018-11-27T12:52:09Z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0x01010047E81270CD024898973E66C04AD2D0EE01009722E6E4CF012B4B897126B1CF895EC4</vt:lpwstr>
  </property>
  <property fmtid="{D5CDD505-2E9C-101B-9397-08002B2CF9AE}" pid="3" name="SecurityLevel">
    <vt:lpwstr>6</vt:lpwstr>
  </property>
  <property fmtid="{D5CDD505-2E9C-101B-9397-08002B2CF9AE}" pid="4" name="Order">
    <vt:r8>125200</vt:r8>
  </property>
  <property fmtid="{D5CDD505-2E9C-101B-9397-08002B2CF9AE}" pid="5" name="xd_ProgID">
    <vt:lpwstr/>
  </property>
  <property fmtid="{D5CDD505-2E9C-101B-9397-08002B2CF9AE}" pid="6" name="Organisation">
    <vt:lpwstr/>
  </property>
  <property fmtid="{D5CDD505-2E9C-101B-9397-08002B2CF9AE}" pid="7" name="TemplateUrl">
    <vt:lpwstr/>
  </property>
  <property fmtid="{D5CDD505-2E9C-101B-9397-08002B2CF9AE}" pid="8" name="Classification Level">
    <vt:lpwstr>1;#IN-CONFIDENCE|808d2e39-dcae-400a-a93c-d0363401ec6c</vt:lpwstr>
  </property>
</Properties>
</file>