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comments/comment2.xml" ContentType="application/vnd.openxmlformats-officedocument.presentationml.comments+xml"/>
  <Override PartName="/ppt/notesSlides/notesSlide5.xml" ContentType="application/vnd.openxmlformats-officedocument.presentationml.notesSlide+xml"/>
  <Override PartName="/ppt/comments/comment3.xml" ContentType="application/vnd.openxmlformats-officedocument.presentationml.comments+xml"/>
  <Override PartName="/ppt/notesSlides/notesSlide6.xml" ContentType="application/vnd.openxmlformats-officedocument.presentationml.notesSlide+xml"/>
  <Override PartName="/ppt/comments/comment4.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5"/>
  </p:notesMasterIdLst>
  <p:sldIdLst>
    <p:sldId id="256" r:id="rId6"/>
    <p:sldId id="264" r:id="rId7"/>
    <p:sldId id="268" r:id="rId8"/>
    <p:sldId id="272" r:id="rId9"/>
    <p:sldId id="273" r:id="rId10"/>
    <p:sldId id="274" r:id="rId11"/>
    <p:sldId id="269" r:id="rId12"/>
    <p:sldId id="275" r:id="rId13"/>
    <p:sldId id="276" r:id="rId14"/>
    <p:sldId id="262" r:id="rId15"/>
    <p:sldId id="270" r:id="rId16"/>
    <p:sldId id="277" r:id="rId17"/>
    <p:sldId id="271" r:id="rId18"/>
    <p:sldId id="278" r:id="rId19"/>
    <p:sldId id="279" r:id="rId20"/>
    <p:sldId id="263" r:id="rId21"/>
    <p:sldId id="280" r:id="rId22"/>
    <p:sldId id="281" r:id="rId23"/>
    <p:sldId id="266" r:id="rId24"/>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0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ore, Jennifer" initials="CJ"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423" autoAdjust="0"/>
  </p:normalViewPr>
  <p:slideViewPr>
    <p:cSldViewPr>
      <p:cViewPr varScale="1">
        <p:scale>
          <a:sx n="54" d="100"/>
          <a:sy n="54" d="100"/>
        </p:scale>
        <p:origin x="1866"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p:scale>
          <a:sx n="90" d="100"/>
          <a:sy n="90" d="100"/>
        </p:scale>
        <p:origin x="-2118" y="450"/>
      </p:cViewPr>
      <p:guideLst>
        <p:guide orient="horz" pos="3127"/>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8-11-26T18:48:07.067" idx="1">
    <p:pos x="10" y="10"/>
    <p:text>To ensure that texts are used as models for children to independently create their own writing but that they do not overscaffold or constrain writerly choices, particularly for higher attaining writers.
To develop independent editing for improvements and independent  proof reading for accuracy in writing outcomes for assessment. </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8-11-26T18:48:07.067" idx="1">
    <p:pos x="10" y="10"/>
    <p:text>To ensure that texts are used as models for children to independently create their own writing but that they do not overscaffold or constrain writerly choices, particularly for higher attaining writers.
To develop independent editing for improvements and independent  proof reading for accuracy in writing outcomes for assessment. </p:text>
  </p:cm>
</p:cmLst>
</file>

<file path=ppt/comments/comment3.xml><?xml version="1.0" encoding="utf-8"?>
<p:cmLst xmlns:a="http://schemas.openxmlformats.org/drawingml/2006/main" xmlns:r="http://schemas.openxmlformats.org/officeDocument/2006/relationships" xmlns:p="http://schemas.openxmlformats.org/presentationml/2006/main">
  <p:cm authorId="0" dt="2018-11-26T18:48:07.067" idx="1">
    <p:pos x="10" y="10"/>
    <p:text>To ensure that texts are used as models for children to independently create their own writing but that they do not overscaffold or constrain writerly choices, particularly for higher attaining writers.
To develop independent editing for improvements and independent  proof reading for accuracy in writing outcomes for assessment. </p:text>
  </p:cm>
</p:cmLst>
</file>

<file path=ppt/comments/comment4.xml><?xml version="1.0" encoding="utf-8"?>
<p:cmLst xmlns:a="http://schemas.openxmlformats.org/drawingml/2006/main" xmlns:r="http://schemas.openxmlformats.org/officeDocument/2006/relationships" xmlns:p="http://schemas.openxmlformats.org/presentationml/2006/main">
  <p:cm authorId="0" dt="2018-11-26T18:48:07.067" idx="1">
    <p:pos x="10" y="10"/>
    <p:text>To ensure that texts are used as models for children to independently create their own writing but that they do not overscaffold or constrain writerly choices, particularly for higher attaining writers.
To develop independent editing for improvements and independent  proof reading for accuracy in writing outcomes for assessment.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411"/>
          </a:xfrm>
          <a:prstGeom prst="rect">
            <a:avLst/>
          </a:prstGeom>
        </p:spPr>
        <p:txBody>
          <a:bodyPr vert="horz" lIns="91440" tIns="45720" rIns="91440" bIns="45720" rtlCol="0"/>
          <a:lstStyle>
            <a:lvl1pPr algn="r">
              <a:defRPr sz="1200"/>
            </a:lvl1pPr>
          </a:lstStyle>
          <a:p>
            <a:fld id="{658DB769-4925-4C4E-9A32-7B31391FB335}" type="datetimeFigureOut">
              <a:rPr lang="en-GB" smtClean="0"/>
              <a:t>08/04/2019</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907"/>
            <a:ext cx="533527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889938"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30091"/>
            <a:ext cx="2889938" cy="496411"/>
          </a:xfrm>
          <a:prstGeom prst="rect">
            <a:avLst/>
          </a:prstGeom>
        </p:spPr>
        <p:txBody>
          <a:bodyPr vert="horz" lIns="91440" tIns="45720" rIns="91440" bIns="45720" rtlCol="0" anchor="b"/>
          <a:lstStyle>
            <a:lvl1pPr algn="r">
              <a:defRPr sz="1200"/>
            </a:lvl1pPr>
          </a:lstStyle>
          <a:p>
            <a:fld id="{49E6D8FE-D34E-46FF-BFD2-910FC5027625}" type="slidenum">
              <a:rPr lang="en-GB" smtClean="0"/>
              <a:t>‹#›</a:t>
            </a:fld>
            <a:endParaRPr lang="en-GB"/>
          </a:p>
        </p:txBody>
      </p:sp>
    </p:spTree>
    <p:extLst>
      <p:ext uri="{BB962C8B-B14F-4D97-AF65-F5344CB8AC3E}">
        <p14:creationId xmlns:p14="http://schemas.microsoft.com/office/powerpoint/2010/main" val="142664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a:t>
            </a:fld>
            <a:endParaRPr lang="en-GB"/>
          </a:p>
        </p:txBody>
      </p:sp>
    </p:spTree>
    <p:extLst>
      <p:ext uri="{BB962C8B-B14F-4D97-AF65-F5344CB8AC3E}">
        <p14:creationId xmlns:p14="http://schemas.microsoft.com/office/powerpoint/2010/main" val="2060680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49E6D8FE-D34E-46FF-BFD2-910FC5027625}" type="slidenum">
              <a:rPr lang="en-GB" smtClean="0"/>
              <a:t>2</a:t>
            </a:fld>
            <a:endParaRPr lang="en-GB"/>
          </a:p>
        </p:txBody>
      </p:sp>
    </p:spTree>
    <p:extLst>
      <p:ext uri="{BB962C8B-B14F-4D97-AF65-F5344CB8AC3E}">
        <p14:creationId xmlns:p14="http://schemas.microsoft.com/office/powerpoint/2010/main" val="1668795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3</a:t>
            </a:fld>
            <a:endParaRPr lang="en-GB"/>
          </a:p>
        </p:txBody>
      </p:sp>
    </p:spTree>
    <p:extLst>
      <p:ext uri="{BB962C8B-B14F-4D97-AF65-F5344CB8AC3E}">
        <p14:creationId xmlns:p14="http://schemas.microsoft.com/office/powerpoint/2010/main" val="2209288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4</a:t>
            </a:fld>
            <a:endParaRPr lang="en-GB"/>
          </a:p>
        </p:txBody>
      </p:sp>
    </p:spTree>
    <p:extLst>
      <p:ext uri="{BB962C8B-B14F-4D97-AF65-F5344CB8AC3E}">
        <p14:creationId xmlns:p14="http://schemas.microsoft.com/office/powerpoint/2010/main" val="9432708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5</a:t>
            </a:fld>
            <a:endParaRPr lang="en-GB"/>
          </a:p>
        </p:txBody>
      </p:sp>
    </p:spTree>
    <p:extLst>
      <p:ext uri="{BB962C8B-B14F-4D97-AF65-F5344CB8AC3E}">
        <p14:creationId xmlns:p14="http://schemas.microsoft.com/office/powerpoint/2010/main" val="30695771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6</a:t>
            </a:fld>
            <a:endParaRPr lang="en-GB"/>
          </a:p>
        </p:txBody>
      </p:sp>
    </p:spTree>
    <p:extLst>
      <p:ext uri="{BB962C8B-B14F-4D97-AF65-F5344CB8AC3E}">
        <p14:creationId xmlns:p14="http://schemas.microsoft.com/office/powerpoint/2010/main" val="1180924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7</a:t>
            </a:fld>
            <a:endParaRPr lang="en-GB"/>
          </a:p>
        </p:txBody>
      </p:sp>
    </p:spTree>
    <p:extLst>
      <p:ext uri="{BB962C8B-B14F-4D97-AF65-F5344CB8AC3E}">
        <p14:creationId xmlns:p14="http://schemas.microsoft.com/office/powerpoint/2010/main" val="2209288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8</a:t>
            </a:fld>
            <a:endParaRPr lang="en-GB"/>
          </a:p>
        </p:txBody>
      </p:sp>
    </p:spTree>
    <p:extLst>
      <p:ext uri="{BB962C8B-B14F-4D97-AF65-F5344CB8AC3E}">
        <p14:creationId xmlns:p14="http://schemas.microsoft.com/office/powerpoint/2010/main" val="3445546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9</a:t>
            </a:fld>
            <a:endParaRPr lang="en-GB"/>
          </a:p>
        </p:txBody>
      </p:sp>
    </p:spTree>
    <p:extLst>
      <p:ext uri="{BB962C8B-B14F-4D97-AF65-F5344CB8AC3E}">
        <p14:creationId xmlns:p14="http://schemas.microsoft.com/office/powerpoint/2010/main" val="1581283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10</a:t>
            </a:fld>
            <a:endParaRPr lang="en-GB"/>
          </a:p>
        </p:txBody>
      </p:sp>
    </p:spTree>
    <p:extLst>
      <p:ext uri="{BB962C8B-B14F-4D97-AF65-F5344CB8AC3E}">
        <p14:creationId xmlns:p14="http://schemas.microsoft.com/office/powerpoint/2010/main" val="619742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11</a:t>
            </a:fld>
            <a:endParaRPr lang="en-GB"/>
          </a:p>
        </p:txBody>
      </p:sp>
    </p:spTree>
    <p:extLst>
      <p:ext uri="{BB962C8B-B14F-4D97-AF65-F5344CB8AC3E}">
        <p14:creationId xmlns:p14="http://schemas.microsoft.com/office/powerpoint/2010/main" val="619742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9E6D8FE-D34E-46FF-BFD2-910FC5027625}" type="slidenum">
              <a:rPr lang="en-GB" smtClean="0"/>
              <a:t>12</a:t>
            </a:fld>
            <a:endParaRPr lang="en-GB"/>
          </a:p>
        </p:txBody>
      </p:sp>
    </p:spTree>
    <p:extLst>
      <p:ext uri="{BB962C8B-B14F-4D97-AF65-F5344CB8AC3E}">
        <p14:creationId xmlns:p14="http://schemas.microsoft.com/office/powerpoint/2010/main" val="1795210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13</a:t>
            </a:fld>
            <a:endParaRPr lang="en-GB"/>
          </a:p>
        </p:txBody>
      </p:sp>
    </p:spTree>
    <p:extLst>
      <p:ext uri="{BB962C8B-B14F-4D97-AF65-F5344CB8AC3E}">
        <p14:creationId xmlns:p14="http://schemas.microsoft.com/office/powerpoint/2010/main" val="570020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14</a:t>
            </a:fld>
            <a:endParaRPr lang="en-GB"/>
          </a:p>
        </p:txBody>
      </p:sp>
    </p:spTree>
    <p:extLst>
      <p:ext uri="{BB962C8B-B14F-4D97-AF65-F5344CB8AC3E}">
        <p14:creationId xmlns:p14="http://schemas.microsoft.com/office/powerpoint/2010/main" val="3020208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15</a:t>
            </a:fld>
            <a:endParaRPr lang="en-GB"/>
          </a:p>
        </p:txBody>
      </p:sp>
    </p:spTree>
    <p:extLst>
      <p:ext uri="{BB962C8B-B14F-4D97-AF65-F5344CB8AC3E}">
        <p14:creationId xmlns:p14="http://schemas.microsoft.com/office/powerpoint/2010/main" val="9197452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16</a:t>
            </a:fld>
            <a:endParaRPr lang="en-GB"/>
          </a:p>
        </p:txBody>
      </p:sp>
    </p:spTree>
    <p:extLst>
      <p:ext uri="{BB962C8B-B14F-4D97-AF65-F5344CB8AC3E}">
        <p14:creationId xmlns:p14="http://schemas.microsoft.com/office/powerpoint/2010/main" val="4169181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17</a:t>
            </a:fld>
            <a:endParaRPr lang="en-GB"/>
          </a:p>
        </p:txBody>
      </p:sp>
    </p:spTree>
    <p:extLst>
      <p:ext uri="{BB962C8B-B14F-4D97-AF65-F5344CB8AC3E}">
        <p14:creationId xmlns:p14="http://schemas.microsoft.com/office/powerpoint/2010/main" val="9275152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18</a:t>
            </a:fld>
            <a:endParaRPr lang="en-GB"/>
          </a:p>
        </p:txBody>
      </p:sp>
    </p:spTree>
    <p:extLst>
      <p:ext uri="{BB962C8B-B14F-4D97-AF65-F5344CB8AC3E}">
        <p14:creationId xmlns:p14="http://schemas.microsoft.com/office/powerpoint/2010/main" val="1865632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Capacity: The effectiveness with which the school is developing its capacity for sustaining improvement by improving leadership capacity and high professional standards among all staff. </a:t>
            </a:r>
          </a:p>
          <a:p>
            <a:r>
              <a:rPr lang="en-GB" sz="1200" kern="1200" dirty="0" smtClean="0">
                <a:solidFill>
                  <a:schemeClr val="tx1"/>
                </a:solidFill>
                <a:effectLst/>
                <a:latin typeface="+mn-lt"/>
                <a:ea typeface="+mn-ea"/>
                <a:cs typeface="+mn-cs"/>
              </a:rPr>
              <a:t> </a:t>
            </a:r>
          </a:p>
          <a:p>
            <a:r>
              <a:rPr lang="en-GB" sz="1200" b="0" kern="1200" dirty="0" smtClean="0">
                <a:solidFill>
                  <a:schemeClr val="tx1"/>
                </a:solidFill>
                <a:effectLst/>
                <a:latin typeface="+mn-lt"/>
                <a:ea typeface="+mn-ea"/>
                <a:cs typeface="+mn-cs"/>
              </a:rPr>
              <a:t>Green:</a:t>
            </a:r>
          </a:p>
          <a:p>
            <a:r>
              <a:rPr lang="en-GB" sz="1200" kern="1200" dirty="0" smtClean="0">
                <a:solidFill>
                  <a:schemeClr val="tx1"/>
                </a:solidFill>
                <a:effectLst/>
                <a:latin typeface="+mn-lt"/>
                <a:ea typeface="+mn-ea"/>
                <a:cs typeface="+mn-cs"/>
              </a:rPr>
              <a:t>Key leaders and managers, including the governing body, consistently communicate high expectations and ambition. They demonstrably work to monitor, improve and support teaching. As a result, teaching is consistently strong across the school or, where it is not, it is improving rapidly. Planned actions based on accurate self-evaluation to overcome weaknesses have been concerted and effective. As a result, achievement, especially for disadvantaged pupils, has improved or consolidated previous good performance. </a:t>
            </a:r>
          </a:p>
          <a:p>
            <a:r>
              <a:rPr lang="en-GB" sz="1200" kern="1200" dirty="0" smtClean="0">
                <a:solidFill>
                  <a:schemeClr val="tx1"/>
                </a:solidFill>
                <a:effectLst/>
                <a:latin typeface="+mn-lt"/>
                <a:ea typeface="+mn-ea"/>
                <a:cs typeface="+mn-cs"/>
              </a:rPr>
              <a:t> </a:t>
            </a:r>
          </a:p>
          <a:p>
            <a:r>
              <a:rPr lang="en-GB" sz="1200" b="0" kern="1200" dirty="0" smtClean="0">
                <a:solidFill>
                  <a:schemeClr val="tx1"/>
                </a:solidFill>
                <a:effectLst/>
                <a:latin typeface="+mn-lt"/>
                <a:ea typeface="+mn-ea"/>
                <a:cs typeface="+mn-cs"/>
              </a:rPr>
              <a:t>Amber:</a:t>
            </a:r>
          </a:p>
          <a:p>
            <a:r>
              <a:rPr lang="en-GB" sz="1200" kern="1200" dirty="0" smtClean="0">
                <a:solidFill>
                  <a:schemeClr val="tx1"/>
                </a:solidFill>
                <a:effectLst/>
                <a:latin typeface="+mn-lt"/>
                <a:ea typeface="+mn-ea"/>
                <a:cs typeface="+mn-cs"/>
              </a:rPr>
              <a:t>Capacity to improve is demonstrated by a trend of sustained improvement in teaching, achievement, behaviour and safety, although a few significant weaknesses may remain. The school’s actions secure improvement in progress, including for disadvantaged pupils. Essential systems are embedded sufficiently to enable the school to continue improving and do not depend solely on only one or two senior leaders. </a:t>
            </a:r>
          </a:p>
          <a:p>
            <a:r>
              <a:rPr lang="en-GB" sz="1200" kern="1200" dirty="0" smtClean="0">
                <a:solidFill>
                  <a:schemeClr val="tx1"/>
                </a:solidFill>
                <a:effectLst/>
                <a:latin typeface="+mn-lt"/>
                <a:ea typeface="+mn-ea"/>
                <a:cs typeface="+mn-cs"/>
              </a:rPr>
              <a:t> </a:t>
            </a:r>
          </a:p>
          <a:p>
            <a:r>
              <a:rPr lang="en-GB" sz="1200" b="0" kern="1200" dirty="0" smtClean="0">
                <a:solidFill>
                  <a:schemeClr val="tx1"/>
                </a:solidFill>
                <a:effectLst/>
                <a:latin typeface="+mn-lt"/>
                <a:ea typeface="+mn-ea"/>
                <a:cs typeface="+mn-cs"/>
              </a:rPr>
              <a:t>Red:</a:t>
            </a:r>
          </a:p>
          <a:p>
            <a:r>
              <a:rPr lang="en-GB" sz="1200" kern="1200" dirty="0" smtClean="0">
                <a:solidFill>
                  <a:schemeClr val="tx1"/>
                </a:solidFill>
                <a:effectLst/>
                <a:latin typeface="+mn-lt"/>
                <a:ea typeface="+mn-ea"/>
                <a:cs typeface="+mn-cs"/>
              </a:rPr>
              <a:t>Capacity for securing further improvement is poor and the improvements leaders and governors have made are unsustainable, have been implemented too slowly or are overly dependent on external support.</a:t>
            </a:r>
          </a:p>
          <a:p>
            <a:r>
              <a:rPr lang="en-GB" sz="1200" kern="1200" dirty="0" smtClean="0">
                <a:solidFill>
                  <a:schemeClr val="tx1"/>
                </a:solidFill>
                <a:effectLst/>
                <a:latin typeface="+mn-lt"/>
                <a:ea typeface="+mn-ea"/>
                <a:cs typeface="+mn-cs"/>
              </a:rPr>
              <a:t> </a:t>
            </a:r>
          </a:p>
          <a:p>
            <a:endParaRPr lang="en-GB" dirty="0" smtClean="0"/>
          </a:p>
          <a:p>
            <a:endParaRPr lang="en-GB" dirty="0" smtClean="0"/>
          </a:p>
          <a:p>
            <a:r>
              <a:rPr lang="en-GB" dirty="0" smtClean="0"/>
              <a:t>Judgements – overall progress:</a:t>
            </a:r>
          </a:p>
          <a:p>
            <a:endParaRPr lang="en-GB" dirty="0" smtClean="0"/>
          </a:p>
          <a:p>
            <a:r>
              <a:rPr lang="en-GB" dirty="0" smtClean="0"/>
              <a:t>Green/good: the school is well on track to be judged good by the target date</a:t>
            </a:r>
          </a:p>
          <a:p>
            <a:r>
              <a:rPr lang="en-GB" dirty="0" smtClean="0"/>
              <a:t>Amber/requires</a:t>
            </a:r>
            <a:r>
              <a:rPr lang="en-GB" baseline="0" dirty="0" smtClean="0"/>
              <a:t> improvement: the school is broadly on track to be judged good by the target date</a:t>
            </a:r>
          </a:p>
          <a:p>
            <a:r>
              <a:rPr lang="en-GB" baseline="0" dirty="0" smtClean="0"/>
              <a:t>Red/inadequate: the school is not on track to be judged good by the target date</a:t>
            </a:r>
            <a:endParaRPr lang="en-GB" dirty="0"/>
          </a:p>
        </p:txBody>
      </p:sp>
      <p:sp>
        <p:nvSpPr>
          <p:cNvPr id="4" name="Slide Number Placeholder 3"/>
          <p:cNvSpPr>
            <a:spLocks noGrp="1"/>
          </p:cNvSpPr>
          <p:nvPr>
            <p:ph type="sldNum" sz="quarter" idx="10"/>
          </p:nvPr>
        </p:nvSpPr>
        <p:spPr/>
        <p:txBody>
          <a:bodyPr/>
          <a:lstStyle/>
          <a:p>
            <a:fld id="{49E6D8FE-D34E-46FF-BFD2-910FC5027625}" type="slidenum">
              <a:rPr lang="en-GB" smtClean="0"/>
              <a:t>19</a:t>
            </a:fld>
            <a:endParaRPr lang="en-GB"/>
          </a:p>
        </p:txBody>
      </p:sp>
    </p:spTree>
    <p:extLst>
      <p:ext uri="{BB962C8B-B14F-4D97-AF65-F5344CB8AC3E}">
        <p14:creationId xmlns:p14="http://schemas.microsoft.com/office/powerpoint/2010/main" val="3152750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4/8/2019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66863"/>
            <a:ext cx="7772400" cy="1470025"/>
          </a:xfrm>
        </p:spPr>
        <p:txBody>
          <a:bodyPr>
            <a:noAutofit/>
          </a:bodyPr>
          <a:lstStyle/>
          <a:p>
            <a:r>
              <a:rPr lang="en-GB" sz="2800" dirty="0" smtClean="0"/>
              <a:t>Progress review</a:t>
            </a:r>
            <a:br>
              <a:rPr lang="en-GB" sz="2800" dirty="0" smtClean="0"/>
            </a:br>
            <a:r>
              <a:rPr lang="en-GB" sz="2800" dirty="0" smtClean="0"/>
              <a:t>Honiton Primary School</a:t>
            </a:r>
            <a:endParaRPr lang="en-GB" sz="2800" dirty="0"/>
          </a:p>
        </p:txBody>
      </p:sp>
      <p:sp>
        <p:nvSpPr>
          <p:cNvPr id="3" name="Subtitle 2"/>
          <p:cNvSpPr>
            <a:spLocks noGrp="1"/>
          </p:cNvSpPr>
          <p:nvPr>
            <p:ph type="subTitle" idx="1"/>
          </p:nvPr>
        </p:nvSpPr>
        <p:spPr/>
        <p:txBody>
          <a:bodyPr>
            <a:normAutofit/>
          </a:bodyPr>
          <a:lstStyle/>
          <a:p>
            <a:r>
              <a:rPr lang="en-GB" sz="2400" dirty="0" smtClean="0">
                <a:solidFill>
                  <a:schemeClr val="tx1"/>
                </a:solidFill>
              </a:rPr>
              <a:t>4</a:t>
            </a:r>
            <a:r>
              <a:rPr lang="en-GB" sz="2400" baseline="30000" dirty="0" smtClean="0">
                <a:solidFill>
                  <a:schemeClr val="tx1"/>
                </a:solidFill>
              </a:rPr>
              <a:t>th</a:t>
            </a:r>
            <a:r>
              <a:rPr lang="en-GB" sz="2400" dirty="0" smtClean="0">
                <a:solidFill>
                  <a:schemeClr val="tx1"/>
                </a:solidFill>
              </a:rPr>
              <a:t> April 2019</a:t>
            </a:r>
          </a:p>
          <a:p>
            <a:r>
              <a:rPr lang="en-GB" sz="2400" dirty="0" smtClean="0">
                <a:solidFill>
                  <a:schemeClr val="tx1"/>
                </a:solidFill>
              </a:rPr>
              <a:t>Julie Stevens – Primary Education Adviser</a:t>
            </a:r>
          </a:p>
        </p:txBody>
      </p:sp>
      <p:pic>
        <p:nvPicPr>
          <p:cNvPr id="1026" name="Picture 2" descr="Babcock_LDP_RG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304800"/>
            <a:ext cx="1557196" cy="58518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CC_JV_RG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91398" y="5867400"/>
            <a:ext cx="1501153" cy="589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02862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Context of the review</a:t>
            </a:r>
            <a:endParaRPr lang="en-GB" sz="2800" dirty="0"/>
          </a:p>
        </p:txBody>
      </p:sp>
      <p:sp>
        <p:nvSpPr>
          <p:cNvPr id="3" name="Content Placeholder 2"/>
          <p:cNvSpPr>
            <a:spLocks noGrp="1"/>
          </p:cNvSpPr>
          <p:nvPr>
            <p:ph idx="1"/>
          </p:nvPr>
        </p:nvSpPr>
        <p:spPr/>
        <p:txBody>
          <a:bodyPr>
            <a:normAutofit/>
          </a:bodyPr>
          <a:lstStyle/>
          <a:p>
            <a:pPr marL="0" indent="0">
              <a:buNone/>
            </a:pPr>
            <a:r>
              <a:rPr lang="en-GB" sz="2400" dirty="0" smtClean="0"/>
              <a:t>The school had an evaluation visit in November 2018 which confirmed that the self evaluation of the new </a:t>
            </a:r>
            <a:r>
              <a:rPr lang="en-GB" sz="2400" dirty="0" err="1" smtClean="0"/>
              <a:t>Headteacher</a:t>
            </a:r>
            <a:r>
              <a:rPr lang="en-GB" sz="2400" dirty="0" smtClean="0"/>
              <a:t> was accurately identifying the strengths of the school  and the areas requiring further improvement. At that point, it was agreed that the school were not at least consistently good in relation to:</a:t>
            </a:r>
          </a:p>
          <a:p>
            <a:r>
              <a:rPr lang="en-GB" sz="2400" dirty="0" smtClean="0"/>
              <a:t>Leadership and management beyond the SLT</a:t>
            </a:r>
          </a:p>
          <a:p>
            <a:r>
              <a:rPr lang="en-GB" sz="2400" dirty="0" smtClean="0"/>
              <a:t>Quality of teaching, learning and assessment</a:t>
            </a:r>
          </a:p>
          <a:p>
            <a:r>
              <a:rPr lang="en-GB" sz="2400" dirty="0" smtClean="0"/>
              <a:t>Pupil outcomes</a:t>
            </a:r>
          </a:p>
          <a:p>
            <a:endParaRPr lang="en-GB" sz="2400" dirty="0"/>
          </a:p>
          <a:p>
            <a:pPr marL="0" indent="0">
              <a:buNone/>
            </a:pPr>
            <a:r>
              <a:rPr lang="en-GB" sz="2400" dirty="0" smtClean="0"/>
              <a:t>The purpose of this review was to identify the progress being made in relation to the key actions identified in these areas.</a:t>
            </a:r>
          </a:p>
          <a:p>
            <a:endParaRPr lang="en-GB" sz="2400" dirty="0" smtClean="0"/>
          </a:p>
          <a:p>
            <a:endParaRPr lang="en-GB" sz="2400" dirty="0" smtClean="0"/>
          </a:p>
          <a:p>
            <a:pPr marL="0" indent="0">
              <a:buNone/>
            </a:pPr>
            <a:endParaRPr lang="en-GB" sz="1800" dirty="0"/>
          </a:p>
          <a:p>
            <a:pPr marL="0" indent="0">
              <a:buNone/>
            </a:pPr>
            <a:endParaRPr lang="en-GB" sz="1800" dirty="0" smtClean="0"/>
          </a:p>
        </p:txBody>
      </p:sp>
    </p:spTree>
    <p:extLst>
      <p:ext uri="{BB962C8B-B14F-4D97-AF65-F5344CB8AC3E}">
        <p14:creationId xmlns:p14="http://schemas.microsoft.com/office/powerpoint/2010/main" val="10873668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Quality of teaching, learning and assessment</a:t>
            </a:r>
            <a:endParaRPr lang="en-GB" sz="2800" i="1" dirty="0"/>
          </a:p>
        </p:txBody>
      </p:sp>
      <p:sp>
        <p:nvSpPr>
          <p:cNvPr id="3" name="Content Placeholder 2"/>
          <p:cNvSpPr>
            <a:spLocks noGrp="1"/>
          </p:cNvSpPr>
          <p:nvPr>
            <p:ph idx="1"/>
          </p:nvPr>
        </p:nvSpPr>
        <p:spPr>
          <a:xfrm>
            <a:off x="457200" y="1219200"/>
            <a:ext cx="8458200" cy="5410200"/>
          </a:xfrm>
        </p:spPr>
        <p:txBody>
          <a:bodyPr>
            <a:noAutofit/>
          </a:bodyPr>
          <a:lstStyle/>
          <a:p>
            <a:pPr marL="0" indent="0">
              <a:buNone/>
            </a:pPr>
            <a:r>
              <a:rPr lang="en-GB" sz="2000" b="1" dirty="0" smtClean="0"/>
              <a:t>Key challenges from evaluation visit in November 2018:</a:t>
            </a:r>
          </a:p>
          <a:p>
            <a:r>
              <a:rPr lang="en-GB" sz="2000" dirty="0" smtClean="0"/>
              <a:t>To ensure that rapid improvements are made across KS1 to ensure that teaching and learning is at least consistently good</a:t>
            </a:r>
            <a:endParaRPr lang="en-GB" sz="2000" dirty="0"/>
          </a:p>
          <a:p>
            <a:r>
              <a:rPr lang="en-GB" sz="2000" dirty="0" smtClean="0"/>
              <a:t>To develop the focus, environment and structure for teaching within reading</a:t>
            </a:r>
          </a:p>
          <a:p>
            <a:r>
              <a:rPr lang="en-GB" sz="2000" dirty="0" smtClean="0"/>
              <a:t>To secure teacher accuracy and confidence in assessments of children’s learning </a:t>
            </a:r>
          </a:p>
          <a:p>
            <a:r>
              <a:rPr lang="en-GB" sz="2000" dirty="0" smtClean="0"/>
              <a:t>To ensure that there are opportunities for children to write independently, without being overly </a:t>
            </a:r>
            <a:r>
              <a:rPr lang="en-GB" sz="2000" dirty="0" err="1" smtClean="0"/>
              <a:t>scaffolded</a:t>
            </a:r>
            <a:r>
              <a:rPr lang="en-GB" sz="2000" dirty="0" smtClean="0"/>
              <a:t> or constrained by a model text; this is particularly key for ensuring that assessment reflects what children can do independently</a:t>
            </a:r>
          </a:p>
          <a:p>
            <a:r>
              <a:rPr lang="en-GB" sz="2000" dirty="0" smtClean="0"/>
              <a:t>Ensuring that there is a consistency across the school in the way in which teachers focus on the aims of the curriculum for maths linked to </a:t>
            </a:r>
            <a:r>
              <a:rPr lang="en-GB" sz="2000" dirty="0"/>
              <a:t>developing fluency, reasoning and problem solving</a:t>
            </a:r>
            <a:endParaRPr lang="en-GB" sz="2000" dirty="0" smtClean="0"/>
          </a:p>
          <a:p>
            <a:r>
              <a:rPr lang="en-GB" sz="2000" dirty="0" smtClean="0"/>
              <a:t>Ensuring that there is a range of manipulatives available for Maths and that children know how and when to use this to represent and support their mathematical understanding</a:t>
            </a:r>
          </a:p>
          <a:p>
            <a:pPr marL="0" indent="0">
              <a:buNone/>
            </a:pPr>
            <a:endParaRPr lang="en-GB" sz="1800" dirty="0" smtClean="0"/>
          </a:p>
          <a:p>
            <a:endParaRPr lang="en-GB" sz="1800" dirty="0" smtClean="0"/>
          </a:p>
        </p:txBody>
      </p:sp>
    </p:spTree>
    <p:extLst>
      <p:ext uri="{BB962C8B-B14F-4D97-AF65-F5344CB8AC3E}">
        <p14:creationId xmlns:p14="http://schemas.microsoft.com/office/powerpoint/2010/main" val="36679537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Quality of teaching, learning and assessment cont.</a:t>
            </a:r>
            <a:endParaRPr lang="en-GB" sz="2800" i="1" dirty="0"/>
          </a:p>
        </p:txBody>
      </p:sp>
      <p:sp>
        <p:nvSpPr>
          <p:cNvPr id="3" name="Content Placeholder 2"/>
          <p:cNvSpPr>
            <a:spLocks noGrp="1"/>
          </p:cNvSpPr>
          <p:nvPr>
            <p:ph idx="1"/>
          </p:nvPr>
        </p:nvSpPr>
        <p:spPr>
          <a:xfrm>
            <a:off x="457200" y="1219200"/>
            <a:ext cx="8458200" cy="5410200"/>
          </a:xfrm>
        </p:spPr>
        <p:txBody>
          <a:bodyPr>
            <a:noAutofit/>
          </a:bodyPr>
          <a:lstStyle/>
          <a:p>
            <a:pPr marL="0" indent="0">
              <a:buNone/>
            </a:pPr>
            <a:r>
              <a:rPr lang="en-GB" sz="2000" b="1" dirty="0" smtClean="0"/>
              <a:t>Progress made and evidenced:</a:t>
            </a:r>
          </a:p>
          <a:p>
            <a:r>
              <a:rPr lang="en-GB" sz="2000" dirty="0" smtClean="0"/>
              <a:t>There has been significant changes to staffing and leadership which has clearly improved the quality of teaching and learning</a:t>
            </a:r>
          </a:p>
          <a:p>
            <a:r>
              <a:rPr lang="en-GB" sz="2000" dirty="0" smtClean="0"/>
              <a:t>Expectations on staff who remain, and pupils, is high and this has led to rapid improvements across the school</a:t>
            </a:r>
          </a:p>
          <a:p>
            <a:r>
              <a:rPr lang="en-GB" sz="2000" dirty="0" smtClean="0"/>
              <a:t>The profile of teaching and learning across the school was seen to be good and this has addressed the inconsistencies previously seen in KS1; which was the key stage requiring the most urgent improvement</a:t>
            </a:r>
          </a:p>
          <a:p>
            <a:r>
              <a:rPr lang="en-GB" sz="2000" dirty="0" smtClean="0"/>
              <a:t>There is a much higher profile of reading across the school as well as systems in place to ensure that reading skills are progressed over time; this includes:  a new home-school reading scheme; improvements in the teaching of reading through guided reading;  bespoke reading corners in each class to reflect the stage of development of the pupils within them</a:t>
            </a:r>
          </a:p>
          <a:p>
            <a:r>
              <a:rPr lang="en-GB" sz="2000" dirty="0" smtClean="0"/>
              <a:t>The assessment of writing has been reviewed, particularly linked to the criteria for GDS in year groups outside of Y2 and Y6. Books show evidence to support teacher judgements</a:t>
            </a:r>
          </a:p>
          <a:p>
            <a:endParaRPr lang="en-GB" sz="2000" dirty="0" smtClean="0"/>
          </a:p>
          <a:p>
            <a:pPr marL="0" indent="0">
              <a:buNone/>
            </a:pPr>
            <a:endParaRPr lang="en-GB" sz="2000" dirty="0" smtClean="0"/>
          </a:p>
          <a:p>
            <a:endParaRPr lang="en-GB" sz="2000" dirty="0" smtClean="0"/>
          </a:p>
        </p:txBody>
      </p:sp>
    </p:spTree>
    <p:extLst>
      <p:ext uri="{BB962C8B-B14F-4D97-AF65-F5344CB8AC3E}">
        <p14:creationId xmlns:p14="http://schemas.microsoft.com/office/powerpoint/2010/main" val="6839552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Quality of teaching, learning and assessment cont.</a:t>
            </a:r>
            <a:endParaRPr lang="en-GB" sz="2800" i="1" dirty="0"/>
          </a:p>
        </p:txBody>
      </p:sp>
      <p:sp>
        <p:nvSpPr>
          <p:cNvPr id="3" name="Content Placeholder 2"/>
          <p:cNvSpPr>
            <a:spLocks noGrp="1"/>
          </p:cNvSpPr>
          <p:nvPr>
            <p:ph idx="1"/>
          </p:nvPr>
        </p:nvSpPr>
        <p:spPr>
          <a:xfrm>
            <a:off x="457200" y="1219200"/>
            <a:ext cx="8458200" cy="5410200"/>
          </a:xfrm>
        </p:spPr>
        <p:txBody>
          <a:bodyPr>
            <a:noAutofit/>
          </a:bodyPr>
          <a:lstStyle/>
          <a:p>
            <a:pPr marL="0" indent="0">
              <a:buNone/>
            </a:pPr>
            <a:r>
              <a:rPr lang="en-GB" sz="2000" b="1" dirty="0" smtClean="0"/>
              <a:t>Progress made and evidenced:</a:t>
            </a:r>
          </a:p>
          <a:p>
            <a:r>
              <a:rPr lang="en-GB" sz="2000" dirty="0" smtClean="0"/>
              <a:t>The SOLE curriculum has been established and outcomes in these books reflects greater opportunities for children to write independently; children acknowledged this change in their discussions and feel they have ownership of their writing and the way in which this is produced and presented; children show pride in their learning</a:t>
            </a:r>
          </a:p>
          <a:p>
            <a:r>
              <a:rPr lang="en-GB" sz="2000" dirty="0" smtClean="0"/>
              <a:t>The approach to the teaching of maths has been reviewed; as a result of changes, children are now accessing more input from the teacher linked to their next steps and have more opportunities for developing fluency, reasoning and problem-solving; children spoke of this change and felt that they have more challenge in their learning and are not ‘listening to things that I already know’.</a:t>
            </a:r>
          </a:p>
          <a:p>
            <a:r>
              <a:rPr lang="en-GB" sz="2000" dirty="0" smtClean="0"/>
              <a:t>A wide range of manipulatives were seen to support maths and within maths lessons children were given different choices for the manipulatives they were able to use</a:t>
            </a:r>
          </a:p>
          <a:p>
            <a:pPr marL="0" indent="0">
              <a:buNone/>
            </a:pPr>
            <a:r>
              <a:rPr lang="en-GB" sz="2000" b="1" dirty="0" smtClean="0"/>
              <a:t>Evidence seen shows teaching, learning and assessment is now at least good across the school</a:t>
            </a:r>
            <a:endParaRPr lang="en-GB" sz="2000" b="1" dirty="0"/>
          </a:p>
        </p:txBody>
      </p:sp>
    </p:spTree>
    <p:extLst>
      <p:ext uri="{BB962C8B-B14F-4D97-AF65-F5344CB8AC3E}">
        <p14:creationId xmlns:p14="http://schemas.microsoft.com/office/powerpoint/2010/main" val="31881728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Quality of teaching, learning and assessment cont.</a:t>
            </a:r>
            <a:endParaRPr lang="en-GB" sz="2800" i="1" dirty="0"/>
          </a:p>
        </p:txBody>
      </p:sp>
      <p:sp>
        <p:nvSpPr>
          <p:cNvPr id="3" name="Content Placeholder 2"/>
          <p:cNvSpPr>
            <a:spLocks noGrp="1"/>
          </p:cNvSpPr>
          <p:nvPr>
            <p:ph idx="1"/>
          </p:nvPr>
        </p:nvSpPr>
        <p:spPr>
          <a:xfrm>
            <a:off x="457200" y="1219200"/>
            <a:ext cx="8458200" cy="5410200"/>
          </a:xfrm>
        </p:spPr>
        <p:txBody>
          <a:bodyPr>
            <a:noAutofit/>
          </a:bodyPr>
          <a:lstStyle/>
          <a:p>
            <a:pPr marL="0" indent="0">
              <a:buNone/>
            </a:pPr>
            <a:r>
              <a:rPr lang="en-GB" sz="2000" b="1" dirty="0" smtClean="0"/>
              <a:t>Next steps:</a:t>
            </a:r>
          </a:p>
          <a:p>
            <a:r>
              <a:rPr lang="en-GB" sz="2000" dirty="0" smtClean="0"/>
              <a:t>Continued development of application tasks in maths to ensure that these fully exemplify the progress children have made across a sequence of learning</a:t>
            </a:r>
          </a:p>
          <a:p>
            <a:r>
              <a:rPr lang="en-GB" sz="2000" dirty="0" smtClean="0"/>
              <a:t>To develop children’s further awareness of the range of manipulatives and other resources  available to support maths so that that pupils know the purpose of their use and can make informed choices</a:t>
            </a:r>
          </a:p>
        </p:txBody>
      </p:sp>
    </p:spTree>
    <p:extLst>
      <p:ext uri="{BB962C8B-B14F-4D97-AF65-F5344CB8AC3E}">
        <p14:creationId xmlns:p14="http://schemas.microsoft.com/office/powerpoint/2010/main" val="42265742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Early Years Provision </a:t>
            </a:r>
            <a:endParaRPr lang="en-GB" sz="2800" i="1" dirty="0"/>
          </a:p>
        </p:txBody>
      </p:sp>
      <p:sp>
        <p:nvSpPr>
          <p:cNvPr id="3" name="Content Placeholder 2"/>
          <p:cNvSpPr>
            <a:spLocks noGrp="1"/>
          </p:cNvSpPr>
          <p:nvPr>
            <p:ph idx="1"/>
          </p:nvPr>
        </p:nvSpPr>
        <p:spPr>
          <a:xfrm>
            <a:off x="457200" y="1219200"/>
            <a:ext cx="8458200" cy="4906963"/>
          </a:xfrm>
        </p:spPr>
        <p:txBody>
          <a:bodyPr>
            <a:noAutofit/>
          </a:bodyPr>
          <a:lstStyle/>
          <a:p>
            <a:pPr marL="0" indent="0">
              <a:buNone/>
            </a:pPr>
            <a:r>
              <a:rPr lang="en-GB" sz="1800" dirty="0" smtClean="0"/>
              <a:t>EYFS was judged to be good at the previous review. The following were identified as next steps in </a:t>
            </a:r>
            <a:r>
              <a:rPr lang="en-GB" sz="1800" dirty="0"/>
              <a:t>November 2018:</a:t>
            </a:r>
          </a:p>
          <a:p>
            <a:r>
              <a:rPr lang="en-GB" sz="1800" dirty="0" smtClean="0"/>
              <a:t>To ensure that there is consistency across the provision in Reception and that of Nursery</a:t>
            </a:r>
          </a:p>
          <a:p>
            <a:r>
              <a:rPr lang="en-GB" sz="1800" dirty="0" smtClean="0"/>
              <a:t>To develop ‘zones’ for learning so that there is a parity between the profile of writing and the other areas of learning</a:t>
            </a:r>
          </a:p>
          <a:p>
            <a:r>
              <a:rPr lang="en-GB" sz="1800" dirty="0" smtClean="0"/>
              <a:t>Continued development of the outdoor area for learning</a:t>
            </a:r>
          </a:p>
          <a:p>
            <a:endParaRPr lang="en-GB" sz="1800" dirty="0"/>
          </a:p>
          <a:p>
            <a:endParaRPr lang="en-GB" sz="1800" dirty="0" smtClean="0"/>
          </a:p>
          <a:p>
            <a:pPr marL="0" indent="0">
              <a:buNone/>
            </a:pPr>
            <a:endParaRPr lang="en-GB" sz="1800" dirty="0" smtClean="0"/>
          </a:p>
        </p:txBody>
      </p:sp>
    </p:spTree>
    <p:extLst>
      <p:ext uri="{BB962C8B-B14F-4D97-AF65-F5344CB8AC3E}">
        <p14:creationId xmlns:p14="http://schemas.microsoft.com/office/powerpoint/2010/main" val="6194974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Early Years Provision </a:t>
            </a:r>
            <a:endParaRPr lang="en-GB" sz="2800" i="1" dirty="0"/>
          </a:p>
        </p:txBody>
      </p:sp>
      <p:sp>
        <p:nvSpPr>
          <p:cNvPr id="3" name="Content Placeholder 2"/>
          <p:cNvSpPr>
            <a:spLocks noGrp="1"/>
          </p:cNvSpPr>
          <p:nvPr>
            <p:ph idx="1"/>
          </p:nvPr>
        </p:nvSpPr>
        <p:spPr>
          <a:xfrm>
            <a:off x="457200" y="1219200"/>
            <a:ext cx="8458200" cy="4906963"/>
          </a:xfrm>
        </p:spPr>
        <p:txBody>
          <a:bodyPr>
            <a:noAutofit/>
          </a:bodyPr>
          <a:lstStyle/>
          <a:p>
            <a:pPr marL="0" indent="0">
              <a:buNone/>
            </a:pPr>
            <a:r>
              <a:rPr lang="en-GB" sz="1800" b="1" dirty="0"/>
              <a:t>Progress made and evidenced:</a:t>
            </a:r>
          </a:p>
          <a:p>
            <a:r>
              <a:rPr lang="en-GB" sz="1800" dirty="0" smtClean="0"/>
              <a:t>There is a new EYFS Leader in post and the impact of key actions was clearly evidenced. There is now greater consistency between the provision in reception to that in nursery</a:t>
            </a:r>
          </a:p>
          <a:p>
            <a:r>
              <a:rPr lang="en-GB" sz="1800" dirty="0" smtClean="0"/>
              <a:t>Learning ‘zones’ have been created and this is allowing children to see the full range of learning on offer and provides a greater balance across the areas of learning</a:t>
            </a:r>
          </a:p>
          <a:p>
            <a:r>
              <a:rPr lang="en-GB" sz="1800" dirty="0" smtClean="0"/>
              <a:t>The change in the use of space in the nursery and addition of new materials has added to the appeal of the learning opportunities available. The ‘book nook’ was seen to be very inviting to a group of children who were thoroughly absorbed in sharing a book alongside an adult</a:t>
            </a:r>
          </a:p>
          <a:p>
            <a:r>
              <a:rPr lang="en-GB" sz="1800" dirty="0" smtClean="0"/>
              <a:t>The profile of maths has been increased in both Nursery and Reception, including within the outdoor area.</a:t>
            </a:r>
          </a:p>
          <a:p>
            <a:r>
              <a:rPr lang="en-GB" sz="1800" dirty="0" smtClean="0"/>
              <a:t>The EYFS leader has provided CPD for TAs to improve questioning techniques and the standard of play partnering further</a:t>
            </a:r>
            <a:endParaRPr lang="en-GB" sz="1800" dirty="0"/>
          </a:p>
          <a:p>
            <a:endParaRPr lang="en-GB" sz="1800" dirty="0" smtClean="0"/>
          </a:p>
          <a:p>
            <a:pPr marL="0" indent="0">
              <a:buNone/>
            </a:pPr>
            <a:endParaRPr lang="en-GB" sz="1800" dirty="0" smtClean="0"/>
          </a:p>
        </p:txBody>
      </p:sp>
    </p:spTree>
    <p:extLst>
      <p:ext uri="{BB962C8B-B14F-4D97-AF65-F5344CB8AC3E}">
        <p14:creationId xmlns:p14="http://schemas.microsoft.com/office/powerpoint/2010/main" val="35449893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Early Years Provision </a:t>
            </a:r>
            <a:endParaRPr lang="en-GB" sz="2800" i="1" dirty="0"/>
          </a:p>
        </p:txBody>
      </p:sp>
      <p:sp>
        <p:nvSpPr>
          <p:cNvPr id="3" name="Content Placeholder 2"/>
          <p:cNvSpPr>
            <a:spLocks noGrp="1"/>
          </p:cNvSpPr>
          <p:nvPr>
            <p:ph idx="1"/>
          </p:nvPr>
        </p:nvSpPr>
        <p:spPr>
          <a:xfrm>
            <a:off x="457200" y="1219200"/>
            <a:ext cx="8458200" cy="4906963"/>
          </a:xfrm>
        </p:spPr>
        <p:txBody>
          <a:bodyPr>
            <a:noAutofit/>
          </a:bodyPr>
          <a:lstStyle/>
          <a:p>
            <a:pPr marL="0" indent="0">
              <a:buNone/>
            </a:pPr>
            <a:r>
              <a:rPr lang="en-GB" sz="1800" b="1" dirty="0" smtClean="0"/>
              <a:t>Next steps:</a:t>
            </a:r>
          </a:p>
          <a:p>
            <a:pPr marL="0" indent="0">
              <a:buNone/>
            </a:pPr>
            <a:r>
              <a:rPr lang="en-GB" sz="1800" dirty="0" smtClean="0"/>
              <a:t>The building works for the EYFS unit should be completed for a full opening in September 2019. There have been some set backs to the timescale, which has taken time of the </a:t>
            </a:r>
            <a:r>
              <a:rPr lang="en-GB" sz="1800" dirty="0" err="1" smtClean="0"/>
              <a:t>Headteacher</a:t>
            </a:r>
            <a:r>
              <a:rPr lang="en-GB" sz="1800" dirty="0" smtClean="0"/>
              <a:t> to resolve. Despite this, leaders have remained focused and key actions have had impact on the provision for EYFS. The next steps will be to establish the current good practice and learning environments within the new purposeful unit.</a:t>
            </a:r>
          </a:p>
          <a:p>
            <a:pPr marL="0" indent="0">
              <a:buNone/>
            </a:pPr>
            <a:endParaRPr lang="en-GB" sz="1800" dirty="0"/>
          </a:p>
          <a:p>
            <a:endParaRPr lang="en-GB" sz="1800" dirty="0" smtClean="0"/>
          </a:p>
          <a:p>
            <a:pPr marL="0" indent="0">
              <a:buNone/>
            </a:pPr>
            <a:endParaRPr lang="en-GB" sz="1800" dirty="0" smtClean="0"/>
          </a:p>
        </p:txBody>
      </p:sp>
    </p:spTree>
    <p:extLst>
      <p:ext uri="{BB962C8B-B14F-4D97-AF65-F5344CB8AC3E}">
        <p14:creationId xmlns:p14="http://schemas.microsoft.com/office/powerpoint/2010/main" val="25001470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Personal development, behaviour and welfare of pupils</a:t>
            </a:r>
          </a:p>
        </p:txBody>
      </p:sp>
      <p:sp>
        <p:nvSpPr>
          <p:cNvPr id="3" name="Content Placeholder 2"/>
          <p:cNvSpPr>
            <a:spLocks noGrp="1"/>
          </p:cNvSpPr>
          <p:nvPr>
            <p:ph idx="1"/>
          </p:nvPr>
        </p:nvSpPr>
        <p:spPr>
          <a:xfrm>
            <a:off x="457200" y="1295400"/>
            <a:ext cx="8229600" cy="4830763"/>
          </a:xfrm>
        </p:spPr>
        <p:txBody>
          <a:bodyPr>
            <a:normAutofit/>
          </a:bodyPr>
          <a:lstStyle/>
          <a:p>
            <a:pPr marL="0" indent="0">
              <a:buNone/>
            </a:pPr>
            <a:r>
              <a:rPr lang="en-GB" sz="1900" dirty="0" smtClean="0"/>
              <a:t>This area </a:t>
            </a:r>
            <a:r>
              <a:rPr lang="en-GB" sz="1900" dirty="0"/>
              <a:t>was judged to be good at the previous review. The following were identified as next steps in November 2018:</a:t>
            </a:r>
          </a:p>
          <a:p>
            <a:r>
              <a:rPr lang="en-GB" sz="1900" dirty="0"/>
              <a:t>To develop greater independence in learning for some pupils, particularly in writing and the use of mathematical strategies and manipulatives (increasing choice available)</a:t>
            </a:r>
          </a:p>
          <a:p>
            <a:r>
              <a:rPr lang="en-GB" sz="1900" dirty="0"/>
              <a:t>Review the degree of challenge in Maths as most children interviewed felt that there was not enough challenge in this subject area</a:t>
            </a:r>
          </a:p>
          <a:p>
            <a:pPr marL="0" indent="0">
              <a:buNone/>
            </a:pPr>
            <a:endParaRPr lang="en-GB" dirty="0"/>
          </a:p>
        </p:txBody>
      </p:sp>
    </p:spTree>
    <p:extLst>
      <p:ext uri="{BB962C8B-B14F-4D97-AF65-F5344CB8AC3E}">
        <p14:creationId xmlns:p14="http://schemas.microsoft.com/office/powerpoint/2010/main" val="33412905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Personal development, behaviour and welfare of </a:t>
            </a:r>
            <a:r>
              <a:rPr lang="en-GB" sz="2800" dirty="0" smtClean="0"/>
              <a:t>pupils </a:t>
            </a:r>
            <a:r>
              <a:rPr lang="en-GB" sz="2800" dirty="0" err="1" smtClean="0"/>
              <a:t>cont</a:t>
            </a:r>
            <a:endParaRPr lang="en-GB" sz="2800" dirty="0"/>
          </a:p>
        </p:txBody>
      </p:sp>
      <p:sp>
        <p:nvSpPr>
          <p:cNvPr id="3" name="Content Placeholder 2"/>
          <p:cNvSpPr>
            <a:spLocks noGrp="1"/>
          </p:cNvSpPr>
          <p:nvPr>
            <p:ph idx="1"/>
          </p:nvPr>
        </p:nvSpPr>
        <p:spPr/>
        <p:txBody>
          <a:bodyPr>
            <a:normAutofit/>
          </a:bodyPr>
          <a:lstStyle/>
          <a:p>
            <a:pPr marL="0" indent="0">
              <a:buNone/>
            </a:pPr>
            <a:r>
              <a:rPr lang="en-GB" sz="2000" b="1" dirty="0"/>
              <a:t>Progress made and evidenced:</a:t>
            </a:r>
          </a:p>
          <a:p>
            <a:r>
              <a:rPr lang="en-GB" sz="1800" dirty="0" smtClean="0"/>
              <a:t>Books and lessons evidence challenge for pupils and when  interviewed children were very clear of how the changes to the structure of maths lessons and the tasks being presented were challenging. Children articulated how they felt that their learning was matched to what they needed and that they were not wasting any learning time repeating concepts that they already knew</a:t>
            </a:r>
          </a:p>
          <a:p>
            <a:r>
              <a:rPr lang="en-GB" sz="1800" dirty="0" smtClean="0"/>
              <a:t>The introduction of the SOLE curriculum and books for recording this has impacted on children's opportunities for further independence in learning and application of skills. Children spoke very positively of their learning across the wider curriculum and took most examples of their greatest achievement from these books. Children clearly articulated how </a:t>
            </a:r>
            <a:r>
              <a:rPr lang="en-GB" sz="1800" dirty="0" err="1" smtClean="0"/>
              <a:t>thye</a:t>
            </a:r>
            <a:r>
              <a:rPr lang="en-GB" sz="1800" dirty="0" smtClean="0"/>
              <a:t> enjoyed having opportunities to making choices in their learning and presentation of this and how this enabled them to be successful and pursue areas of strengths a well as being successful with new challenges</a:t>
            </a:r>
          </a:p>
          <a:p>
            <a:r>
              <a:rPr lang="en-GB" sz="1800" dirty="0" smtClean="0"/>
              <a:t>Children clearly articulated what ‘good’ learning meant for them and this was aligned with skills of perseverance, resilience and challenge</a:t>
            </a:r>
            <a:endParaRPr lang="en-GB" sz="1800" dirty="0"/>
          </a:p>
          <a:p>
            <a:pPr marL="0" indent="0">
              <a:buNone/>
            </a:pPr>
            <a:endParaRPr lang="en-GB" i="1" dirty="0"/>
          </a:p>
          <a:p>
            <a:endParaRPr lang="en-GB" dirty="0"/>
          </a:p>
        </p:txBody>
      </p:sp>
    </p:spTree>
    <p:extLst>
      <p:ext uri="{BB962C8B-B14F-4D97-AF65-F5344CB8AC3E}">
        <p14:creationId xmlns:p14="http://schemas.microsoft.com/office/powerpoint/2010/main" val="36855388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Personal development, behaviour and welfare of </a:t>
            </a:r>
            <a:r>
              <a:rPr lang="en-GB" sz="2800" dirty="0" smtClean="0"/>
              <a:t>pupils </a:t>
            </a:r>
            <a:r>
              <a:rPr lang="en-GB" sz="2800" dirty="0" err="1" smtClean="0"/>
              <a:t>cont</a:t>
            </a:r>
            <a:endParaRPr lang="en-GB" sz="2800" dirty="0"/>
          </a:p>
        </p:txBody>
      </p:sp>
      <p:sp>
        <p:nvSpPr>
          <p:cNvPr id="3" name="Content Placeholder 2"/>
          <p:cNvSpPr>
            <a:spLocks noGrp="1"/>
          </p:cNvSpPr>
          <p:nvPr>
            <p:ph idx="1"/>
          </p:nvPr>
        </p:nvSpPr>
        <p:spPr/>
        <p:txBody>
          <a:bodyPr>
            <a:normAutofit/>
          </a:bodyPr>
          <a:lstStyle/>
          <a:p>
            <a:pPr marL="0" indent="0">
              <a:buNone/>
            </a:pPr>
            <a:r>
              <a:rPr lang="en-GB" sz="2000" b="1" dirty="0" smtClean="0"/>
              <a:t>Next steps:</a:t>
            </a:r>
          </a:p>
          <a:p>
            <a:r>
              <a:rPr lang="en-GB" sz="1800" dirty="0" smtClean="0"/>
              <a:t>To continue to develop the SOLE curriculum and books so that this continues to be securely embedded across the school</a:t>
            </a:r>
            <a:endParaRPr lang="en-GB" dirty="0"/>
          </a:p>
        </p:txBody>
      </p:sp>
    </p:spTree>
    <p:extLst>
      <p:ext uri="{BB962C8B-B14F-4D97-AF65-F5344CB8AC3E}">
        <p14:creationId xmlns:p14="http://schemas.microsoft.com/office/powerpoint/2010/main" val="29599490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Outcomes for </a:t>
            </a:r>
            <a:r>
              <a:rPr lang="en-GB" sz="2800" dirty="0" smtClean="0"/>
              <a:t>pupils, including disadvantaged</a:t>
            </a:r>
            <a:endParaRPr lang="en-GB" sz="2800" dirty="0"/>
          </a:p>
        </p:txBody>
      </p:sp>
      <p:sp>
        <p:nvSpPr>
          <p:cNvPr id="3" name="Content Placeholder 2"/>
          <p:cNvSpPr>
            <a:spLocks noGrp="1"/>
          </p:cNvSpPr>
          <p:nvPr>
            <p:ph idx="1"/>
          </p:nvPr>
        </p:nvSpPr>
        <p:spPr>
          <a:xfrm>
            <a:off x="457200" y="1219200"/>
            <a:ext cx="8458200" cy="5410200"/>
          </a:xfrm>
        </p:spPr>
        <p:txBody>
          <a:bodyPr>
            <a:normAutofit lnSpcReduction="10000"/>
          </a:bodyPr>
          <a:lstStyle/>
          <a:p>
            <a:pPr marL="0" indent="0">
              <a:buNone/>
            </a:pPr>
            <a:r>
              <a:rPr lang="en-GB" sz="1800" b="1" dirty="0"/>
              <a:t>Key challenges from evaluation visit in November 2018:</a:t>
            </a:r>
          </a:p>
          <a:p>
            <a:r>
              <a:rPr lang="en-GB" sz="1800" dirty="0" smtClean="0"/>
              <a:t>To rapidly accelerate progress and increase attainment so that pupils make the progress required from starting points and this is at least in line with national averages</a:t>
            </a:r>
          </a:p>
          <a:p>
            <a:r>
              <a:rPr lang="en-GB" sz="1800" dirty="0" smtClean="0"/>
              <a:t>To ensure that the current data tracking systems enables leaders to identify pupils and percentages who are ‘on track’ for ARE; children may be assessed as emerging on the school system at this point in the year but a number of those children are still on track for attaining ARE; greater clarification is needed on this so that the school is not vulnerable to presenting data which could suggest children are not making progress (e.g. 76% of the current Y1 cohort attained GLD at the end of EYFS,  how many of these children are on track at the moment for attaining ARE in reading, writing and maths?) </a:t>
            </a:r>
          </a:p>
          <a:p>
            <a:r>
              <a:rPr lang="en-GB" sz="1800" dirty="0" smtClean="0"/>
              <a:t>To  review the criteria for teacher assessment of greater depth for Y1, Y3 and Y5 to ensure that these are age appropriate and represent what GD would look like for these pupils so that children are able to secure greater depth outcomes in these cohorts</a:t>
            </a:r>
          </a:p>
          <a:p>
            <a:pPr marL="0" indent="0">
              <a:buNone/>
            </a:pPr>
            <a:r>
              <a:rPr lang="en-GB" sz="1800" dirty="0" smtClean="0"/>
              <a:t>Disadvantaged pupils:</a:t>
            </a:r>
          </a:p>
          <a:p>
            <a:r>
              <a:rPr lang="en-GB" sz="1800" dirty="0"/>
              <a:t>To rapidly accelerate progress and increase attainment so that disadvantaged pupils make the progress required from starting points and this is at least in line with national averages</a:t>
            </a:r>
          </a:p>
          <a:p>
            <a:pPr marL="0" indent="0">
              <a:buNone/>
            </a:pPr>
            <a:endParaRPr lang="en-GB" sz="1800" dirty="0"/>
          </a:p>
          <a:p>
            <a:pPr marL="0" indent="0">
              <a:buNone/>
            </a:pPr>
            <a:endParaRPr lang="en-GB" sz="1800" dirty="0"/>
          </a:p>
          <a:p>
            <a:pPr marL="0" indent="0">
              <a:buNone/>
            </a:pPr>
            <a:endParaRPr lang="en-GB" sz="1800" dirty="0" smtClean="0"/>
          </a:p>
          <a:p>
            <a:pPr marL="0" indent="0">
              <a:buNone/>
            </a:pPr>
            <a:endParaRPr lang="en-GB" sz="1800" dirty="0"/>
          </a:p>
          <a:p>
            <a:pPr marL="0" indent="0">
              <a:buNone/>
            </a:pPr>
            <a:endParaRPr lang="en-GB" i="1" dirty="0"/>
          </a:p>
        </p:txBody>
      </p:sp>
    </p:spTree>
    <p:extLst>
      <p:ext uri="{BB962C8B-B14F-4D97-AF65-F5344CB8AC3E}">
        <p14:creationId xmlns:p14="http://schemas.microsoft.com/office/powerpoint/2010/main" val="32914291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Outcomes for </a:t>
            </a:r>
            <a:r>
              <a:rPr lang="en-GB" sz="2800" dirty="0" smtClean="0"/>
              <a:t>pupils, including disadvantaged, cont. </a:t>
            </a:r>
            <a:endParaRPr lang="en-GB" sz="2800" dirty="0"/>
          </a:p>
        </p:txBody>
      </p:sp>
      <p:sp>
        <p:nvSpPr>
          <p:cNvPr id="3" name="Content Placeholder 2"/>
          <p:cNvSpPr>
            <a:spLocks noGrp="1"/>
          </p:cNvSpPr>
          <p:nvPr>
            <p:ph idx="1"/>
          </p:nvPr>
        </p:nvSpPr>
        <p:spPr>
          <a:xfrm>
            <a:off x="457200" y="1219200"/>
            <a:ext cx="8458200" cy="5410200"/>
          </a:xfrm>
        </p:spPr>
        <p:txBody>
          <a:bodyPr>
            <a:normAutofit fontScale="85000" lnSpcReduction="10000"/>
          </a:bodyPr>
          <a:lstStyle/>
          <a:p>
            <a:pPr marL="0" indent="0">
              <a:buNone/>
            </a:pPr>
            <a:r>
              <a:rPr lang="en-GB" sz="1800" b="1" dirty="0"/>
              <a:t>Progress made and evidenced:</a:t>
            </a:r>
          </a:p>
          <a:p>
            <a:r>
              <a:rPr lang="en-GB" sz="1800" dirty="0" smtClean="0"/>
              <a:t>Data is being presented to allow ‘on track’ for ARE pupils to be identified, which provides a clearer picture of how children are making progress since starting points and how they are working within their current year group expectations.</a:t>
            </a:r>
          </a:p>
          <a:p>
            <a:r>
              <a:rPr lang="en-GB" sz="1800" dirty="0" smtClean="0"/>
              <a:t>Books evidence how improvements are being made in children’s attainment and rates of progress and assessment is now securely reflecting this</a:t>
            </a:r>
          </a:p>
          <a:p>
            <a:r>
              <a:rPr lang="en-GB" sz="1800" dirty="0" smtClean="0"/>
              <a:t>Teachers are held to account for pupil outcomes and are using data in a more informed way to support targeted teaching for pupils</a:t>
            </a:r>
          </a:p>
          <a:p>
            <a:r>
              <a:rPr lang="en-GB" sz="1800" dirty="0" smtClean="0"/>
              <a:t>There is an alternative data system established for disadvantaged and SEND pupils which is giving teachers greater ownership of this data and the accountability for better outcomes</a:t>
            </a:r>
          </a:p>
          <a:p>
            <a:r>
              <a:rPr lang="en-GB" sz="1800" dirty="0" smtClean="0"/>
              <a:t>Outcomes for pupils in the current year 1 cohort show that they are broadly maintaining attainment from the end of EYFS at this point in time in maths and writing, reading is slightly lower currently at 70.4%; phonics shows accelerated progress with 83.2% of pupils on track to meet the threshold at the end of Y1</a:t>
            </a:r>
          </a:p>
          <a:p>
            <a:r>
              <a:rPr lang="en-GB" sz="1800" dirty="0" smtClean="0"/>
              <a:t>Children within year 2 have been divided into three core teaching groups to reflect the needs of some pupils in this cohort. This is having impact on children’s learning and with secure teaching now in place for this year group better progress will be secured</a:t>
            </a:r>
          </a:p>
          <a:p>
            <a:r>
              <a:rPr lang="en-GB" sz="1800" dirty="0" smtClean="0"/>
              <a:t>Progress for pupils in Year 6 is evident in books. Headline data is not yet matching this progress but does reflect the high numbers of SEND and recent joiners who also have significant need. There has been some inaccurate assessing over time which means that these pupils have high outcome predictions which will not be met and do not reflect the current cohort of pupils. Accelerated progress can be seen from starting points into Year 6. Teaching is highly effective in this cohort. </a:t>
            </a:r>
          </a:p>
          <a:p>
            <a:r>
              <a:rPr lang="en-GB" sz="1800" dirty="0" smtClean="0"/>
              <a:t>Reading/writing/maths combined attainment will show a 20% increase from 2018 (69% currently ARE compared to 49% 2018). </a:t>
            </a:r>
            <a:r>
              <a:rPr lang="en-GB" sz="1800" dirty="0"/>
              <a:t> </a:t>
            </a:r>
            <a:r>
              <a:rPr lang="en-GB" sz="1800" dirty="0" smtClean="0"/>
              <a:t>Maths and reading will also show significant improvement.</a:t>
            </a:r>
            <a:endParaRPr lang="en-GB" sz="1800" dirty="0"/>
          </a:p>
          <a:p>
            <a:pPr marL="0" indent="0">
              <a:buNone/>
            </a:pPr>
            <a:endParaRPr lang="en-GB" sz="1800" dirty="0" smtClean="0"/>
          </a:p>
          <a:p>
            <a:pPr marL="0" indent="0">
              <a:buNone/>
            </a:pPr>
            <a:endParaRPr lang="en-GB" sz="1800" dirty="0"/>
          </a:p>
          <a:p>
            <a:pPr marL="0" indent="0">
              <a:buNone/>
            </a:pPr>
            <a:endParaRPr lang="en-GB" i="1" dirty="0"/>
          </a:p>
        </p:txBody>
      </p:sp>
    </p:spTree>
    <p:extLst>
      <p:ext uri="{BB962C8B-B14F-4D97-AF65-F5344CB8AC3E}">
        <p14:creationId xmlns:p14="http://schemas.microsoft.com/office/powerpoint/2010/main" val="2862217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Outcomes for </a:t>
            </a:r>
            <a:r>
              <a:rPr lang="en-GB" sz="2800" dirty="0" smtClean="0"/>
              <a:t>pupils, including disadvantaged, cont. </a:t>
            </a:r>
            <a:endParaRPr lang="en-GB" sz="2800" dirty="0"/>
          </a:p>
        </p:txBody>
      </p:sp>
      <p:sp>
        <p:nvSpPr>
          <p:cNvPr id="3" name="Content Placeholder 2"/>
          <p:cNvSpPr>
            <a:spLocks noGrp="1"/>
          </p:cNvSpPr>
          <p:nvPr>
            <p:ph idx="1"/>
          </p:nvPr>
        </p:nvSpPr>
        <p:spPr>
          <a:xfrm>
            <a:off x="457200" y="1219200"/>
            <a:ext cx="8458200" cy="5410200"/>
          </a:xfrm>
        </p:spPr>
        <p:txBody>
          <a:bodyPr>
            <a:normAutofit/>
          </a:bodyPr>
          <a:lstStyle/>
          <a:p>
            <a:pPr marL="0" indent="0">
              <a:buNone/>
            </a:pPr>
            <a:r>
              <a:rPr lang="en-GB" sz="1800" b="1" dirty="0" smtClean="0"/>
              <a:t>Next steps</a:t>
            </a:r>
            <a:endParaRPr lang="en-GB" sz="1800" b="1" dirty="0"/>
          </a:p>
          <a:p>
            <a:r>
              <a:rPr lang="en-GB" sz="1800" dirty="0" smtClean="0"/>
              <a:t>To continue to raise standards and accelerate progress for all pupils </a:t>
            </a:r>
          </a:p>
          <a:p>
            <a:endParaRPr lang="en-GB" sz="1800" dirty="0"/>
          </a:p>
          <a:p>
            <a:pPr marL="0" indent="0">
              <a:buNone/>
            </a:pPr>
            <a:r>
              <a:rPr lang="en-GB" sz="1800" dirty="0" smtClean="0"/>
              <a:t>Books and lessons evidence the improvements being made to teaching and learning and the accelerated progress being made.</a:t>
            </a:r>
          </a:p>
          <a:p>
            <a:pPr marL="0" indent="0">
              <a:buNone/>
            </a:pPr>
            <a:endParaRPr lang="en-GB" sz="1800" dirty="0"/>
          </a:p>
          <a:p>
            <a:pPr marL="0" indent="0">
              <a:buNone/>
            </a:pPr>
            <a:r>
              <a:rPr lang="en-GB" sz="1800" dirty="0" smtClean="0"/>
              <a:t>Current headline data does still show outcomes which are requiring improvement but this is an improving picture. 2019 outcomes at the end of KS2 indicates year on year improvement in attainment but will not show good rates of progress from KS1 for a number of pupils</a:t>
            </a:r>
          </a:p>
          <a:p>
            <a:pPr marL="0" indent="0">
              <a:buNone/>
            </a:pPr>
            <a:endParaRPr lang="en-GB" sz="1800" dirty="0"/>
          </a:p>
          <a:p>
            <a:pPr marL="0" indent="0">
              <a:buNone/>
            </a:pPr>
            <a:endParaRPr lang="en-GB" i="1" dirty="0"/>
          </a:p>
        </p:txBody>
      </p:sp>
    </p:spTree>
    <p:extLst>
      <p:ext uri="{BB962C8B-B14F-4D97-AF65-F5344CB8AC3E}">
        <p14:creationId xmlns:p14="http://schemas.microsoft.com/office/powerpoint/2010/main" val="5306175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Leadership and management</a:t>
            </a:r>
            <a:endParaRPr lang="en-GB" sz="2800" dirty="0"/>
          </a:p>
        </p:txBody>
      </p:sp>
      <p:sp>
        <p:nvSpPr>
          <p:cNvPr id="3" name="Content Placeholder 2"/>
          <p:cNvSpPr>
            <a:spLocks noGrp="1"/>
          </p:cNvSpPr>
          <p:nvPr>
            <p:ph idx="1"/>
          </p:nvPr>
        </p:nvSpPr>
        <p:spPr>
          <a:xfrm>
            <a:off x="457200" y="1066800"/>
            <a:ext cx="8229600" cy="5257800"/>
          </a:xfrm>
        </p:spPr>
        <p:txBody>
          <a:bodyPr>
            <a:normAutofit/>
          </a:bodyPr>
          <a:lstStyle/>
          <a:p>
            <a:pPr marL="0" indent="0">
              <a:buNone/>
            </a:pPr>
            <a:r>
              <a:rPr lang="en-GB" sz="1800" b="1" dirty="0"/>
              <a:t>Key challenges from evaluation visit in November 2018:</a:t>
            </a:r>
          </a:p>
          <a:p>
            <a:pPr marL="0" indent="0">
              <a:buNone/>
            </a:pPr>
            <a:endParaRPr lang="en-GB" sz="1800" dirty="0" smtClean="0"/>
          </a:p>
          <a:p>
            <a:r>
              <a:rPr lang="en-GB" sz="1800" dirty="0" smtClean="0"/>
              <a:t>Evidence of key actions shows impact on rates of pupils’ progress and outcomes and Governors are seen to challenge leaders to account in view of this</a:t>
            </a:r>
          </a:p>
          <a:p>
            <a:r>
              <a:rPr lang="en-GB" sz="1800" dirty="0" smtClean="0"/>
              <a:t>Development of leadership across KS1</a:t>
            </a:r>
          </a:p>
          <a:p>
            <a:r>
              <a:rPr lang="en-GB" sz="1800" dirty="0" smtClean="0"/>
              <a:t>Greater confidence by leaders to be able to articulate data linked to children who are ‘on track’ for ARE </a:t>
            </a:r>
          </a:p>
          <a:p>
            <a:r>
              <a:rPr lang="en-GB" sz="1800" dirty="0" smtClean="0"/>
              <a:t>The English SL is going on maternity leave so the school have been offered support for the interim  leader on the Babcock English Middle leader CPD programme</a:t>
            </a:r>
          </a:p>
          <a:p>
            <a:endParaRPr lang="en-GB" sz="2100" dirty="0"/>
          </a:p>
        </p:txBody>
      </p:sp>
    </p:spTree>
    <p:extLst>
      <p:ext uri="{BB962C8B-B14F-4D97-AF65-F5344CB8AC3E}">
        <p14:creationId xmlns:p14="http://schemas.microsoft.com/office/powerpoint/2010/main" val="1800677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Leadership and management cont.</a:t>
            </a:r>
            <a:endParaRPr lang="en-GB" sz="2800" dirty="0"/>
          </a:p>
        </p:txBody>
      </p:sp>
      <p:sp>
        <p:nvSpPr>
          <p:cNvPr id="3" name="Content Placeholder 2"/>
          <p:cNvSpPr>
            <a:spLocks noGrp="1"/>
          </p:cNvSpPr>
          <p:nvPr>
            <p:ph idx="1"/>
          </p:nvPr>
        </p:nvSpPr>
        <p:spPr>
          <a:xfrm>
            <a:off x="457200" y="1066800"/>
            <a:ext cx="8229600" cy="5257800"/>
          </a:xfrm>
        </p:spPr>
        <p:txBody>
          <a:bodyPr>
            <a:normAutofit/>
          </a:bodyPr>
          <a:lstStyle/>
          <a:p>
            <a:pPr marL="0" indent="0">
              <a:buNone/>
            </a:pPr>
            <a:r>
              <a:rPr lang="en-GB" sz="1800" b="1" dirty="0"/>
              <a:t>Progress made and evidenced:</a:t>
            </a:r>
          </a:p>
          <a:p>
            <a:r>
              <a:rPr lang="en-GB" sz="1800" dirty="0" smtClean="0"/>
              <a:t>The Deputy </a:t>
            </a:r>
            <a:r>
              <a:rPr lang="en-GB" sz="1800" dirty="0" err="1" smtClean="0"/>
              <a:t>Headteacher</a:t>
            </a:r>
            <a:r>
              <a:rPr lang="en-GB" sz="1800" dirty="0" smtClean="0"/>
              <a:t> is now leading KS1 and also teaching within the key stage; this has led to significant improvements within this phase</a:t>
            </a:r>
          </a:p>
          <a:p>
            <a:r>
              <a:rPr lang="en-GB" sz="1800" dirty="0" smtClean="0"/>
              <a:t>There is a new leader of EYFS and this has secured greater consistency in the provision between Reception and Nursery</a:t>
            </a:r>
          </a:p>
          <a:p>
            <a:r>
              <a:rPr lang="en-GB" sz="1800" dirty="0" smtClean="0"/>
              <a:t>The new English Lead in place, as a result of a maternity leave, is able to evidence her impact to date on school improvement and has used the support from Babcock and the Exeter Consortium to support her development</a:t>
            </a:r>
          </a:p>
          <a:p>
            <a:r>
              <a:rPr lang="en-GB" sz="1800" dirty="0" smtClean="0"/>
              <a:t>The school are collaborating with </a:t>
            </a:r>
            <a:r>
              <a:rPr lang="en-GB" sz="1800" dirty="0" err="1" smtClean="0"/>
              <a:t>Broadclyst</a:t>
            </a:r>
            <a:r>
              <a:rPr lang="en-GB" sz="1800" dirty="0" smtClean="0"/>
              <a:t> and </a:t>
            </a:r>
            <a:r>
              <a:rPr lang="en-GB" sz="1800" dirty="0" err="1" smtClean="0"/>
              <a:t>Exwick</a:t>
            </a:r>
            <a:r>
              <a:rPr lang="en-GB" sz="1800" dirty="0" smtClean="0"/>
              <a:t> Heights TSA to support developments and continued CPD linked to phonics and reading development</a:t>
            </a:r>
          </a:p>
          <a:p>
            <a:r>
              <a:rPr lang="en-GB" sz="1800" dirty="0" smtClean="0"/>
              <a:t>The new approach to the ‘tutorial’ style teaching method in Maths has impacted on improvements in teaching and learning and greater evidence of the ‘mastery’ approach </a:t>
            </a:r>
            <a:endParaRPr lang="en-GB" sz="1800" dirty="0" smtClean="0"/>
          </a:p>
          <a:p>
            <a:r>
              <a:rPr lang="en-GB" sz="1800" dirty="0" smtClean="0"/>
              <a:t>Governors could evidence improvements seen and the </a:t>
            </a:r>
            <a:r>
              <a:rPr lang="en-GB" sz="1800" dirty="0" err="1" smtClean="0"/>
              <a:t>Headteacher</a:t>
            </a:r>
            <a:r>
              <a:rPr lang="en-GB" sz="1800" dirty="0" smtClean="0"/>
              <a:t> is working closely with them to ensure that challenge is secure and there is an increased presence from Governors in validating leaders’ evaluations.</a:t>
            </a:r>
            <a:endParaRPr lang="en-GB" sz="1800" dirty="0"/>
          </a:p>
        </p:txBody>
      </p:sp>
    </p:spTree>
    <p:extLst>
      <p:ext uri="{BB962C8B-B14F-4D97-AF65-F5344CB8AC3E}">
        <p14:creationId xmlns:p14="http://schemas.microsoft.com/office/powerpoint/2010/main" val="27274338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Leadership and management cont.</a:t>
            </a:r>
            <a:endParaRPr lang="en-GB" sz="2800" dirty="0"/>
          </a:p>
        </p:txBody>
      </p:sp>
      <p:sp>
        <p:nvSpPr>
          <p:cNvPr id="3" name="Content Placeholder 2"/>
          <p:cNvSpPr>
            <a:spLocks noGrp="1"/>
          </p:cNvSpPr>
          <p:nvPr>
            <p:ph idx="1"/>
          </p:nvPr>
        </p:nvSpPr>
        <p:spPr>
          <a:xfrm>
            <a:off x="457200" y="1066800"/>
            <a:ext cx="8229600" cy="5257800"/>
          </a:xfrm>
        </p:spPr>
        <p:txBody>
          <a:bodyPr>
            <a:normAutofit/>
          </a:bodyPr>
          <a:lstStyle/>
          <a:p>
            <a:pPr marL="0" indent="0">
              <a:buNone/>
            </a:pPr>
            <a:r>
              <a:rPr lang="en-GB" sz="1800" b="1" dirty="0" smtClean="0"/>
              <a:t>Next steps:</a:t>
            </a:r>
          </a:p>
          <a:p>
            <a:r>
              <a:rPr lang="en-GB" sz="1800" dirty="0" smtClean="0"/>
              <a:t>To secure consistency across middle leadership/subject leadership through:</a:t>
            </a:r>
          </a:p>
          <a:p>
            <a:pPr lvl="1"/>
            <a:r>
              <a:rPr lang="en-GB" sz="1800" dirty="0" smtClean="0"/>
              <a:t>Developing consistency in the depth and development of leadership so that all subject leaders and subject leader folders evidence the vision and impact of leadership on school improvement and pupil </a:t>
            </a:r>
            <a:r>
              <a:rPr lang="en-GB" sz="1800" dirty="0" smtClean="0"/>
              <a:t>outcomes</a:t>
            </a:r>
          </a:p>
          <a:p>
            <a:endParaRPr lang="en-GB" sz="1800" dirty="0"/>
          </a:p>
          <a:p>
            <a:r>
              <a:rPr lang="en-GB" sz="1800" dirty="0" smtClean="0"/>
              <a:t>Governors to agree key questions and identify these on the SDP to show how they will be holding leaders’ to account in relation to the key areas for improvement</a:t>
            </a:r>
          </a:p>
          <a:p>
            <a:endParaRPr lang="en-GB" sz="1800" dirty="0"/>
          </a:p>
          <a:p>
            <a:r>
              <a:rPr lang="en-GB" sz="1800" dirty="0" smtClean="0"/>
              <a:t>To identify whether a review of Governance would be useful for the school to support the continued development of Governors and key actions </a:t>
            </a:r>
            <a:r>
              <a:rPr lang="en-GB" sz="1800" smtClean="0"/>
              <a:t>for them</a:t>
            </a:r>
            <a:endParaRPr lang="en-GB" sz="1800" dirty="0" smtClean="0"/>
          </a:p>
          <a:p>
            <a:endParaRPr lang="en-GB" sz="1800" dirty="0"/>
          </a:p>
          <a:p>
            <a:pPr marL="0" indent="0">
              <a:buNone/>
            </a:pPr>
            <a:r>
              <a:rPr lang="en-GB" sz="1800" b="1" dirty="0" smtClean="0"/>
              <a:t>There is now evidence of good leadership across the school</a:t>
            </a:r>
            <a:endParaRPr lang="en-GB" sz="1400" b="1" dirty="0" smtClean="0"/>
          </a:p>
          <a:p>
            <a:pPr marL="0" indent="0">
              <a:buNone/>
            </a:pPr>
            <a:endParaRPr lang="en-GB" sz="1800" dirty="0" smtClean="0"/>
          </a:p>
        </p:txBody>
      </p:sp>
    </p:spTree>
    <p:extLst>
      <p:ext uri="{BB962C8B-B14F-4D97-AF65-F5344CB8AC3E}">
        <p14:creationId xmlns:p14="http://schemas.microsoft.com/office/powerpoint/2010/main" val="42489436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0"/>
            <a:ext cx="7772400" cy="1470025"/>
          </a:xfrm>
        </p:spPr>
        <p:txBody>
          <a:bodyPr>
            <a:normAutofit/>
          </a:bodyPr>
          <a:lstStyle/>
          <a:p>
            <a:r>
              <a:rPr lang="en-GB" sz="2800" dirty="0" smtClean="0"/>
              <a:t>Overall progress</a:t>
            </a:r>
            <a:endParaRPr lang="en-GB" sz="2800" dirty="0"/>
          </a:p>
        </p:txBody>
      </p:sp>
      <p:sp>
        <p:nvSpPr>
          <p:cNvPr id="3" name="Subtitle 2"/>
          <p:cNvSpPr>
            <a:spLocks noGrp="1"/>
          </p:cNvSpPr>
          <p:nvPr>
            <p:ph type="subTitle" idx="1"/>
          </p:nvPr>
        </p:nvSpPr>
        <p:spPr>
          <a:xfrm>
            <a:off x="1371600" y="1981200"/>
            <a:ext cx="6400800" cy="3352800"/>
          </a:xfrm>
        </p:spPr>
        <p:txBody>
          <a:bodyPr>
            <a:normAutofit/>
          </a:bodyPr>
          <a:lstStyle/>
          <a:p>
            <a:endParaRPr lang="en-GB" sz="1800" dirty="0" smtClean="0">
              <a:solidFill>
                <a:schemeClr val="tx1"/>
              </a:solidFill>
            </a:endParaRPr>
          </a:p>
          <a:p>
            <a:endParaRPr lang="en-GB" sz="1800" dirty="0" smtClean="0">
              <a:solidFill>
                <a:schemeClr val="tx1"/>
              </a:solidFill>
            </a:endParaRPr>
          </a:p>
          <a:p>
            <a:r>
              <a:rPr lang="en-GB" sz="1800" dirty="0">
                <a:solidFill>
                  <a:schemeClr val="tx1"/>
                </a:solidFill>
              </a:rPr>
              <a:t>C</a:t>
            </a:r>
            <a:r>
              <a:rPr lang="en-GB" sz="1800" dirty="0" smtClean="0">
                <a:solidFill>
                  <a:schemeClr val="tx1"/>
                </a:solidFill>
              </a:rPr>
              <a:t>apacity </a:t>
            </a:r>
            <a:r>
              <a:rPr lang="en-GB" sz="1800" dirty="0">
                <a:solidFill>
                  <a:schemeClr val="tx1"/>
                </a:solidFill>
              </a:rPr>
              <a:t>for sustaining </a:t>
            </a:r>
            <a:r>
              <a:rPr lang="en-GB" sz="1800" dirty="0" smtClean="0">
                <a:solidFill>
                  <a:schemeClr val="tx1"/>
                </a:solidFill>
              </a:rPr>
              <a:t>improvement: Green</a:t>
            </a:r>
            <a:endParaRPr lang="en-GB" sz="1800" i="1" dirty="0">
              <a:solidFill>
                <a:schemeClr val="tx1"/>
              </a:solidFill>
            </a:endParaRPr>
          </a:p>
          <a:p>
            <a:endParaRPr lang="en-GB" sz="1800" dirty="0" smtClean="0">
              <a:solidFill>
                <a:schemeClr val="tx1"/>
              </a:solidFill>
            </a:endParaRPr>
          </a:p>
          <a:p>
            <a:r>
              <a:rPr lang="en-GB" sz="1800" dirty="0" smtClean="0">
                <a:solidFill>
                  <a:schemeClr val="tx1"/>
                </a:solidFill>
              </a:rPr>
              <a:t>The progress the school is making towards being judged good: Green</a:t>
            </a:r>
          </a:p>
          <a:p>
            <a:endParaRPr lang="en-GB" sz="1800" dirty="0">
              <a:solidFill>
                <a:schemeClr val="tx1"/>
              </a:solidFill>
            </a:endParaRPr>
          </a:p>
          <a:p>
            <a:endParaRPr lang="en-GB" sz="1800" dirty="0" smtClean="0">
              <a:solidFill>
                <a:schemeClr val="tx1"/>
              </a:solidFill>
            </a:endParaRPr>
          </a:p>
        </p:txBody>
      </p:sp>
    </p:spTree>
    <p:extLst>
      <p:ext uri="{BB962C8B-B14F-4D97-AF65-F5344CB8AC3E}">
        <p14:creationId xmlns:p14="http://schemas.microsoft.com/office/powerpoint/2010/main" val="2559020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haredContentType xmlns="Microsoft.SharePoint.Taxonomy.ContentTypeSync" SourceId="e555b9ce-a42b-4ac4-9fe2-d43d981578f9" ContentTypeId="0x01010047E81270CD024898973E66C04AD2D0EE01" PreviousValue="false"/>
</file>

<file path=customXml/item2.xml><?xml version="1.0" encoding="utf-8"?>
<ct:contentTypeSchema xmlns:ct="http://schemas.microsoft.com/office/2006/metadata/contentType" xmlns:ma="http://schemas.microsoft.com/office/2006/metadata/properties/metaAttributes" ct:_="" ma:_="" ma:contentTypeName="Babcock Document" ma:contentTypeID="0x01010047E81270CD024898973E66C04AD2D0EE01009722E6E4CF012B4B897126B1CF895EC4" ma:contentTypeVersion="5" ma:contentTypeDescription="Babcock Document Content Type" ma:contentTypeScope="" ma:versionID="4b5513badadfa196131408cf148ba863">
  <xsd:schema xmlns:xsd="http://www.w3.org/2001/XMLSchema" xmlns:xs="http://www.w3.org/2001/XMLSchema" xmlns:p="http://schemas.microsoft.com/office/2006/metadata/properties" xmlns:ns3="d55e2585-3b01-4e1d-8e3d-4c814284d20c" xmlns:ns4="cf13120d-0d04-4961-9480-2c05b4fc6205" targetNamespace="http://schemas.microsoft.com/office/2006/metadata/properties" ma:root="true" ma:fieldsID="18e5520f0dc71304973353ce4a6944a9" ns3:_="" ns4:_="">
    <xsd:import namespace="d55e2585-3b01-4e1d-8e3d-4c814284d20c"/>
    <xsd:import namespace="cf13120d-0d04-4961-9480-2c05b4fc6205"/>
    <xsd:element name="properties">
      <xsd:complexType>
        <xsd:sequence>
          <xsd:element name="documentManagement">
            <xsd:complexType>
              <xsd:all>
                <xsd:element ref="ns3:dcb76480473511e0ab070800200c9a66" minOccurs="0"/>
                <xsd:element ref="ns3:l732530f3fb545f1b0583e30bb7ac379"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5e2585-3b01-4e1d-8e3d-4c814284d20c" elementFormDefault="qualified">
    <xsd:import namespace="http://schemas.microsoft.com/office/2006/documentManagement/types"/>
    <xsd:import namespace="http://schemas.microsoft.com/office/infopath/2007/PartnerControls"/>
    <xsd:element name="dcb76480473511e0ab070800200c9a66" ma:index="9" nillable="true" ma:taxonomy="true" ma:internalName="dcb76480473511e0ab070800200c9a66" ma:taxonomyFieldName="Organisation" ma:displayName="Organisation" ma:readOnly="false" ma:default="" ma:fieldId="{dcb76480-4735-11e0-ab07-0800200c9a66}" ma:taxonomyMulti="true" ma:sspId="e555b9ce-a42b-4ac4-9fe2-d43d981578f9" ma:termSetId="dde6e591-77d1-4db5-9812-5b7d429fd538" ma:anchorId="00000000-0000-0000-0000-000000000000" ma:open="false" ma:isKeyword="false">
      <xsd:complexType>
        <xsd:sequence>
          <xsd:element ref="pc:Terms" minOccurs="0" maxOccurs="1"/>
        </xsd:sequence>
      </xsd:complexType>
    </xsd:element>
    <xsd:element name="l732530f3fb545f1b0583e30bb7ac379" ma:index="11" nillable="true" ma:taxonomy="true" ma:internalName="l732530f3fb545f1b0583e30bb7ac379" ma:taxonomyFieldName="Classification_x0020_Level" ma:displayName="Classification Level" ma:readOnly="false" ma:default="" ma:fieldId="{5732530f-3fb5-45f1-b058-3e30bb7ac379}" ma:taxonomyMulti="true" ma:sspId="e555b9ce-a42b-4ac4-9fe2-d43d981578f9" ma:termSetId="d3064793-043e-4590-a755-c8ec232af4fc"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f13120d-0d04-4961-9480-2c05b4fc6205"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a549627a-c63b-4349-a206-bb56f246be63}" ma:internalName="TaxCatchAll" ma:showField="CatchAllData" ma:web="d55e2585-3b01-4e1d-8e3d-4c814284d20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TaxCatchAll xmlns="cf13120d-0d04-4961-9480-2c05b4fc6205">
      <Value>1</Value>
    </TaxCatchAll>
    <l732530f3fb545f1b0583e30bb7ac379 xmlns="d55e2585-3b01-4e1d-8e3d-4c814284d20c">
      <Terms xmlns="http://schemas.microsoft.com/office/infopath/2007/PartnerControls">
        <TermInfo xmlns="http://schemas.microsoft.com/office/infopath/2007/PartnerControls">
          <TermName xmlns="http://schemas.microsoft.com/office/infopath/2007/PartnerControls">IN-CONFIDENCE</TermName>
          <TermId xmlns="http://schemas.microsoft.com/office/infopath/2007/PartnerControls">808d2e39-dcae-400a-a93c-d0363401ec6c</TermId>
        </TermInfo>
      </Terms>
    </l732530f3fb545f1b0583e30bb7ac379>
    <dcb76480473511e0ab070800200c9a66 xmlns="d55e2585-3b01-4e1d-8e3d-4c814284d20c">
      <Terms xmlns="http://schemas.microsoft.com/office/infopath/2007/PartnerControls"/>
    </dcb76480473511e0ab070800200c9a66>
  </documentManagement>
</p:properties>
</file>

<file path=customXml/itemProps1.xml><?xml version="1.0" encoding="utf-8"?>
<ds:datastoreItem xmlns:ds="http://schemas.openxmlformats.org/officeDocument/2006/customXml" ds:itemID="{73A7AF7B-EE81-4598-B94F-8810572DFC95}">
  <ds:schemaRefs>
    <ds:schemaRef ds:uri="Microsoft.SharePoint.Taxonomy.ContentTypeSync"/>
  </ds:schemaRefs>
</ds:datastoreItem>
</file>

<file path=customXml/itemProps2.xml><?xml version="1.0" encoding="utf-8"?>
<ds:datastoreItem xmlns:ds="http://schemas.openxmlformats.org/officeDocument/2006/customXml" ds:itemID="{D9532A2B-91AE-495A-A113-E13CC93780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5e2585-3b01-4e1d-8e3d-4c814284d20c"/>
    <ds:schemaRef ds:uri="cf13120d-0d04-4961-9480-2c05b4fc620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5443EDE-C8D0-449B-B084-FEF35712A8F6}">
  <ds:schemaRefs>
    <ds:schemaRef ds:uri="http://schemas.microsoft.com/sharepoint/v3/contenttype/forms"/>
  </ds:schemaRefs>
</ds:datastoreItem>
</file>

<file path=customXml/itemProps4.xml><?xml version="1.0" encoding="utf-8"?>
<ds:datastoreItem xmlns:ds="http://schemas.openxmlformats.org/officeDocument/2006/customXml" ds:itemID="{2D6A9E33-4815-44F9-9E51-9FCF29F09552}">
  <ds:schemaRefs>
    <ds:schemaRef ds:uri="cf13120d-0d04-4961-9480-2c05b4fc6205"/>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purl.org/dc/terms/"/>
    <ds:schemaRef ds:uri="http://schemas.openxmlformats.org/package/2006/metadata/core-properties"/>
    <ds:schemaRef ds:uri="d55e2585-3b01-4e1d-8e3d-4c814284d20c"/>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896</TotalTime>
  <Words>2434</Words>
  <Application>Microsoft Office PowerPoint</Application>
  <PresentationFormat>On-screen Show (4:3)</PresentationFormat>
  <Paragraphs>165</Paragraphs>
  <Slides>19</Slides>
  <Notes>19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Arial</vt:lpstr>
      <vt:lpstr>Calibri</vt:lpstr>
      <vt:lpstr>Office Theme</vt:lpstr>
      <vt:lpstr>Progress review Honiton Primary School</vt:lpstr>
      <vt:lpstr>Context of the review</vt:lpstr>
      <vt:lpstr>Quality of teaching, learning and assessment</vt:lpstr>
      <vt:lpstr>Quality of teaching, learning and assessment cont.</vt:lpstr>
      <vt:lpstr>Quality of teaching, learning and assessment cont.</vt:lpstr>
      <vt:lpstr>Quality of teaching, learning and assessment cont.</vt:lpstr>
      <vt:lpstr>Early Years Provision </vt:lpstr>
      <vt:lpstr>Early Years Provision </vt:lpstr>
      <vt:lpstr>Early Years Provision </vt:lpstr>
      <vt:lpstr>Personal development, behaviour and welfare of pupils</vt:lpstr>
      <vt:lpstr>Personal development, behaviour and welfare of pupils cont</vt:lpstr>
      <vt:lpstr>Personal development, behaviour and welfare of pupils cont</vt:lpstr>
      <vt:lpstr>Outcomes for pupils, including disadvantaged</vt:lpstr>
      <vt:lpstr>Outcomes for pupils, including disadvantaged, cont. </vt:lpstr>
      <vt:lpstr>Outcomes for pupils, including disadvantaged, cont. </vt:lpstr>
      <vt:lpstr>Leadership and management</vt:lpstr>
      <vt:lpstr>Leadership and management cont.</vt:lpstr>
      <vt:lpstr>Leadership and management cont.</vt:lpstr>
      <vt:lpstr>Overall progress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Targeted Intervention and Support Programme (TISP)  Evaluation of Progress</dc:title>
  <dc:creator>Miller, Alison</dc:creator>
  <cp:lastModifiedBy>Stevens, Julie</cp:lastModifiedBy>
  <cp:revision>84</cp:revision>
  <cp:lastPrinted>2015-01-09T11:34:41Z</cp:lastPrinted>
  <dcterms:created xsi:type="dcterms:W3CDTF">2006-08-16T00:00:00Z</dcterms:created>
  <dcterms:modified xsi:type="dcterms:W3CDTF">2019-04-08T14:09:53Z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0x01010047E81270CD024898973E66C04AD2D0EE01009722E6E4CF012B4B897126B1CF895EC4</vt:lpwstr>
  </property>
  <property fmtid="{D5CDD505-2E9C-101B-9397-08002B2CF9AE}" pid="3" name="SecurityLevel">
    <vt:lpwstr>6</vt:lpwstr>
  </property>
  <property fmtid="{D5CDD505-2E9C-101B-9397-08002B2CF9AE}" pid="4" name="Order">
    <vt:r8>125200</vt:r8>
  </property>
  <property fmtid="{D5CDD505-2E9C-101B-9397-08002B2CF9AE}" pid="5" name="xd_ProgID">
    <vt:lpwstr/>
  </property>
  <property fmtid="{D5CDD505-2E9C-101B-9397-08002B2CF9AE}" pid="6" name="Organisation">
    <vt:lpwstr/>
  </property>
  <property fmtid="{D5CDD505-2E9C-101B-9397-08002B2CF9AE}" pid="7" name="TemplateUrl">
    <vt:lpwstr/>
  </property>
  <property fmtid="{D5CDD505-2E9C-101B-9397-08002B2CF9AE}" pid="8" name="Classification Level">
    <vt:lpwstr>1;#IN-CONFIDENCE|808d2e39-dcae-400a-a93c-d0363401ec6c</vt:lpwstr>
  </property>
</Properties>
</file>