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6" r:id="rId2"/>
    <p:sldId id="316" r:id="rId3"/>
    <p:sldId id="322" r:id="rId4"/>
    <p:sldId id="332" r:id="rId5"/>
    <p:sldId id="333" r:id="rId6"/>
    <p:sldId id="334" r:id="rId7"/>
    <p:sldId id="335" r:id="rId8"/>
    <p:sldId id="336" r:id="rId9"/>
    <p:sldId id="324" r:id="rId10"/>
    <p:sldId id="337" r:id="rId11"/>
    <p:sldId id="338" r:id="rId12"/>
    <p:sldId id="340" r:id="rId13"/>
    <p:sldId id="342" r:id="rId14"/>
    <p:sldId id="343" r:id="rId15"/>
    <p:sldId id="344" r:id="rId16"/>
    <p:sldId id="349" r:id="rId17"/>
    <p:sldId id="352" r:id="rId1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omi Kennedy" initials="NK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613F"/>
    <a:srgbClr val="E34597"/>
    <a:srgbClr val="67C4BB"/>
    <a:srgbClr val="FEC630"/>
    <a:srgbClr val="F29049"/>
    <a:srgbClr val="E7403F"/>
    <a:srgbClr val="FFF14F"/>
    <a:srgbClr val="2DD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70" autoAdjust="0"/>
    <p:restoredTop sz="90244" autoAdjust="0"/>
  </p:normalViewPr>
  <p:slideViewPr>
    <p:cSldViewPr snapToGrid="0" snapToObjects="1">
      <p:cViewPr varScale="1">
        <p:scale>
          <a:sx n="74" d="100"/>
          <a:sy n="74" d="100"/>
        </p:scale>
        <p:origin x="-11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21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96894-89CC-40B1-BD23-4197015013B0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55B3CF-B35C-49DB-991D-98AE985C3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093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C0B31-D2F4-4D5C-9F85-E63F351D1766}" type="datetimeFigureOut">
              <a:rPr lang="en-GB" smtClean="0"/>
              <a:t>24/03/2020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D7A1FC-8B97-4B52-8B37-0008CC7F095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7313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3852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4249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613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6862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8481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4095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554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115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6298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7686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3731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8383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5914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4986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6264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319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987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DB7CA-CC1E-2746-BA2A-FDA54CE4A808}" type="datetimeFigureOut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1544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microsoft.com/office/2007/relationships/hdphoto" Target="../media/hdphoto2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g"/><Relationship Id="rId10" Type="http://schemas.openxmlformats.org/officeDocument/2006/relationships/image" Target="../media/image7.jpg"/><Relationship Id="rId4" Type="http://schemas.openxmlformats.org/officeDocument/2006/relationships/image" Target="file:////Users/Nomad/Dropbox/NOMAD%20(1)/MARK'S%20ON%20THE%20GO/YC%20Migration%20resources/YC%20icon.png" TargetMode="External"/><Relationship Id="rId9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9142413" cy="6858000"/>
          </a:xfrm>
          <a:prstGeom prst="rect">
            <a:avLst/>
          </a:pr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reeform 20"/>
          <p:cNvSpPr/>
          <p:nvPr/>
        </p:nvSpPr>
        <p:spPr>
          <a:xfrm>
            <a:off x="-560866" y="-1791061"/>
            <a:ext cx="10283823" cy="9150079"/>
          </a:xfrm>
          <a:custGeom>
            <a:avLst/>
            <a:gdLst>
              <a:gd name="connsiteX0" fmla="*/ 5151863 w 5151863"/>
              <a:gd name="connsiteY0" fmla="*/ 0 h 5006898"/>
              <a:gd name="connsiteX1" fmla="*/ 3724507 w 5151863"/>
              <a:gd name="connsiteY1" fmla="*/ 0 h 5006898"/>
              <a:gd name="connsiteX2" fmla="*/ 0 w 5151863"/>
              <a:gd name="connsiteY2" fmla="*/ 5006898 h 5006898"/>
              <a:gd name="connsiteX3" fmla="*/ 724829 w 5151863"/>
              <a:gd name="connsiteY3" fmla="*/ 5006898 h 5006898"/>
              <a:gd name="connsiteX4" fmla="*/ 5140712 w 5151863"/>
              <a:gd name="connsiteY4" fmla="*/ 2787805 h 5006898"/>
              <a:gd name="connsiteX5" fmla="*/ 5151863 w 5151863"/>
              <a:gd name="connsiteY5" fmla="*/ 0 h 5006898"/>
              <a:gd name="connsiteX0" fmla="*/ 5151863 w 5157737"/>
              <a:gd name="connsiteY0" fmla="*/ 0 h 5006898"/>
              <a:gd name="connsiteX1" fmla="*/ 3724507 w 5157737"/>
              <a:gd name="connsiteY1" fmla="*/ 0 h 5006898"/>
              <a:gd name="connsiteX2" fmla="*/ 0 w 5157737"/>
              <a:gd name="connsiteY2" fmla="*/ 5006898 h 5006898"/>
              <a:gd name="connsiteX3" fmla="*/ 724829 w 5157737"/>
              <a:gd name="connsiteY3" fmla="*/ 5006898 h 5006898"/>
              <a:gd name="connsiteX4" fmla="*/ 5157737 w 5157737"/>
              <a:gd name="connsiteY4" fmla="*/ 2770905 h 5006898"/>
              <a:gd name="connsiteX5" fmla="*/ 5151863 w 5157737"/>
              <a:gd name="connsiteY5" fmla="*/ 0 h 5006898"/>
              <a:gd name="connsiteX0" fmla="*/ 5151863 w 5153481"/>
              <a:gd name="connsiteY0" fmla="*/ 0 h 5006898"/>
              <a:gd name="connsiteX1" fmla="*/ 3724507 w 5153481"/>
              <a:gd name="connsiteY1" fmla="*/ 0 h 5006898"/>
              <a:gd name="connsiteX2" fmla="*/ 0 w 5153481"/>
              <a:gd name="connsiteY2" fmla="*/ 5006898 h 5006898"/>
              <a:gd name="connsiteX3" fmla="*/ 724829 w 5153481"/>
              <a:gd name="connsiteY3" fmla="*/ 5006898 h 5006898"/>
              <a:gd name="connsiteX4" fmla="*/ 5153481 w 5153481"/>
              <a:gd name="connsiteY4" fmla="*/ 2779355 h 5006898"/>
              <a:gd name="connsiteX5" fmla="*/ 5151863 w 5153481"/>
              <a:gd name="connsiteY5" fmla="*/ 0 h 5006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153481" h="5006898">
                <a:moveTo>
                  <a:pt x="5151863" y="0"/>
                </a:moveTo>
                <a:lnTo>
                  <a:pt x="3724507" y="0"/>
                </a:lnTo>
                <a:lnTo>
                  <a:pt x="0" y="5006898"/>
                </a:lnTo>
                <a:lnTo>
                  <a:pt x="724829" y="5006898"/>
                </a:lnTo>
                <a:lnTo>
                  <a:pt x="5153481" y="2779355"/>
                </a:lnTo>
                <a:cubicBezTo>
                  <a:pt x="5152942" y="1852903"/>
                  <a:pt x="5152402" y="926452"/>
                  <a:pt x="515186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789714" y="2385293"/>
            <a:ext cx="40879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892"/>
            <a:r>
              <a:rPr lang="en-GB" sz="4200" b="1" dirty="0">
                <a:solidFill>
                  <a:srgbClr val="F1613F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The power of giving</a:t>
            </a:r>
            <a:endParaRPr lang="en-US" sz="4200" b="1" dirty="0">
              <a:solidFill>
                <a:srgbClr val="F1613F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579" y="554684"/>
            <a:ext cx="3148590" cy="1533147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xmlns="" id="{C16294DE-F2AA-4392-8207-5B9C21F657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515" y="2168697"/>
            <a:ext cx="3952875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924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6D368CF0-6D19-4C2C-ADD8-D27E015D9E96}"/>
              </a:ext>
            </a:extLst>
          </p:cNvPr>
          <p:cNvSpPr/>
          <p:nvPr/>
        </p:nvSpPr>
        <p:spPr>
          <a:xfrm>
            <a:off x="-386443" y="39450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1232811" y="1275770"/>
            <a:ext cx="86704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entury Gothic" panose="020B0502020202020204" pitchFamily="34" charset="0"/>
              </a:rPr>
              <a:t>This story is adapted from an old Japanese folktale.</a:t>
            </a:r>
            <a:endParaRPr lang="en-GB" dirty="0"/>
          </a:p>
        </p:txBody>
      </p:sp>
      <p:pic>
        <p:nvPicPr>
          <p:cNvPr id="5" name="Picture 4" descr="A close up of a map&#10;&#10;Description automatically generated">
            <a:extLst>
              <a:ext uri="{FF2B5EF4-FFF2-40B4-BE49-F238E27FC236}">
                <a16:creationId xmlns:a16="http://schemas.microsoft.com/office/drawing/2014/main" xmlns="" id="{452239C0-64F3-48BD-B724-22631D2966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2764" y="1888929"/>
            <a:ext cx="6570484" cy="4019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7" name="Picture 26" descr="A close up of a logo&#10;&#10;Description automatically generated">
            <a:extLst>
              <a:ext uri="{FF2B5EF4-FFF2-40B4-BE49-F238E27FC236}">
                <a16:creationId xmlns:a16="http://schemas.microsoft.com/office/drawing/2014/main" xmlns="" id="{DECC70D5-B6E6-4588-9FA3-85E0CCB7E7B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60000"/>
          <a:stretch/>
        </p:blipFill>
        <p:spPr>
          <a:xfrm rot="21376800">
            <a:off x="-881804" y="3368161"/>
            <a:ext cx="3712327" cy="2969861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xmlns="" id="{2357EFD8-746A-4FFD-96AD-25EEE83B9929}"/>
              </a:ext>
            </a:extLst>
          </p:cNvPr>
          <p:cNvCxnSpPr>
            <a:cxnSpLocks/>
          </p:cNvCxnSpPr>
          <p:nvPr/>
        </p:nvCxnSpPr>
        <p:spPr>
          <a:xfrm flipH="1" flipV="1">
            <a:off x="6979811" y="3807063"/>
            <a:ext cx="726006" cy="425302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 descr="A close up of a red chair&#10;&#10;Description automatically generated">
            <a:extLst>
              <a:ext uri="{FF2B5EF4-FFF2-40B4-BE49-F238E27FC236}">
                <a16:creationId xmlns:a16="http://schemas.microsoft.com/office/drawing/2014/main" xmlns="" id="{C0E73290-D277-4AEB-A813-1E20A60AA2D9}"/>
              </a:ext>
            </a:extLst>
          </p:cNvPr>
          <p:cNvPicPr>
            <a:picLocks noChangeAspect="1"/>
          </p:cNvPicPr>
          <p:nvPr/>
        </p:nvPicPr>
        <p:blipFill>
          <a:blip r:embed="rId7">
            <a:biLevel thresh="50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16687" y="861237"/>
            <a:ext cx="2702758" cy="3468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111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view of a mountain&#10;&#10;Description automatically generated">
            <a:extLst>
              <a:ext uri="{FF2B5EF4-FFF2-40B4-BE49-F238E27FC236}">
                <a16:creationId xmlns:a16="http://schemas.microsoft.com/office/drawing/2014/main" xmlns="" id="{CDC19F0F-59E9-49D5-884F-84A292153E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7733"/>
          <a:stretch/>
        </p:blipFill>
        <p:spPr>
          <a:xfrm>
            <a:off x="4433569" y="1905081"/>
            <a:ext cx="4985876" cy="4003659"/>
          </a:xfrm>
          <a:prstGeom prst="rect">
            <a:avLst/>
          </a:prstGeom>
        </p:spPr>
      </p:pic>
      <p:sp>
        <p:nvSpPr>
          <p:cNvPr id="12" name="Freeform 23">
            <a:extLst>
              <a:ext uri="{FF2B5EF4-FFF2-40B4-BE49-F238E27FC236}">
                <a16:creationId xmlns:a16="http://schemas.microsoft.com/office/drawing/2014/main" xmlns="" id="{398611E8-E0DA-4036-8A36-BC62FC9EB14E}"/>
              </a:ext>
            </a:extLst>
          </p:cNvPr>
          <p:cNvSpPr/>
          <p:nvPr/>
        </p:nvSpPr>
        <p:spPr>
          <a:xfrm>
            <a:off x="-1000" y="670774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359902" y="2241647"/>
            <a:ext cx="371276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There once was a poor young man named </a:t>
            </a:r>
            <a:r>
              <a:rPr lang="en-GB" altLang="en-US" sz="2000" dirty="0" err="1">
                <a:latin typeface="Century Gothic" panose="020B0502020202020204" pitchFamily="34" charset="0"/>
              </a:rPr>
              <a:t>Shobei</a:t>
            </a:r>
            <a:r>
              <a:rPr lang="en-GB" altLang="en-US" sz="2000" dirty="0">
                <a:latin typeface="Century Gothic" panose="020B0502020202020204" pitchFamily="34" charset="0"/>
              </a:rPr>
              <a:t> who worked very hard as a farm labourer.  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One day, the weather was boiling hot and he was so tired after work that he stumbled as he walked down the steep path back to his home.</a:t>
            </a:r>
          </a:p>
        </p:txBody>
      </p:sp>
    </p:spTree>
    <p:extLst>
      <p:ext uri="{BB962C8B-B14F-4D97-AF65-F5344CB8AC3E}">
        <p14:creationId xmlns:p14="http://schemas.microsoft.com/office/powerpoint/2010/main" val="224878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insect on a flower&#10;&#10;Description automatically generated">
            <a:extLst>
              <a:ext uri="{FF2B5EF4-FFF2-40B4-BE49-F238E27FC236}">
                <a16:creationId xmlns:a16="http://schemas.microsoft.com/office/drawing/2014/main" xmlns="" id="{DBCC260C-BBD7-4E3F-82A5-DFE8BDAB8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15764">
            <a:off x="4250435" y="1859314"/>
            <a:ext cx="5663330" cy="4092641"/>
          </a:xfrm>
          <a:prstGeom prst="rect">
            <a:avLst/>
          </a:prstGeom>
        </p:spPr>
      </p:pic>
      <p:sp>
        <p:nvSpPr>
          <p:cNvPr id="9" name="Freeform 23">
            <a:extLst>
              <a:ext uri="{FF2B5EF4-FFF2-40B4-BE49-F238E27FC236}">
                <a16:creationId xmlns:a16="http://schemas.microsoft.com/office/drawing/2014/main" xmlns="" id="{67CB05E5-A502-4385-BBD4-0E4C156BB59A}"/>
              </a:ext>
            </a:extLst>
          </p:cNvPr>
          <p:cNvSpPr/>
          <p:nvPr/>
        </p:nvSpPr>
        <p:spPr>
          <a:xfrm>
            <a:off x="-1000" y="670774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6021" y="2377860"/>
            <a:ext cx="3867866" cy="3048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As he picked himself up, </a:t>
            </a:r>
            <a:r>
              <a:rPr lang="en-GB" altLang="en-US" sz="2000" dirty="0" err="1">
                <a:latin typeface="Century Gothic" panose="020B0502020202020204" pitchFamily="34" charset="0"/>
              </a:rPr>
              <a:t>Shobei</a:t>
            </a:r>
            <a:r>
              <a:rPr lang="en-GB" altLang="en-US" sz="2000" dirty="0">
                <a:latin typeface="Century Gothic" panose="020B0502020202020204" pitchFamily="34" charset="0"/>
              </a:rPr>
              <a:t> noticed that he had pulled up a blade of grass.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Perched on the end of the grass was the most beautiful shimmering dragonfly.  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He shook the grass, expecting the insect to fly away – but it clung to the blade, and didn’t move.</a:t>
            </a:r>
            <a:endParaRPr lang="en-GB" altLang="en-US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100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close up of a hand&#10;&#10;Description automatically generated">
            <a:extLst>
              <a:ext uri="{FF2B5EF4-FFF2-40B4-BE49-F238E27FC236}">
                <a16:creationId xmlns:a16="http://schemas.microsoft.com/office/drawing/2014/main" xmlns="" id="{C47B23E3-8555-440E-9632-7688D6B4C4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2512" y="758153"/>
            <a:ext cx="4794747" cy="6392996"/>
          </a:xfrm>
          <a:prstGeom prst="rect">
            <a:avLst/>
          </a:prstGeom>
        </p:spPr>
      </p:pic>
      <p:sp>
        <p:nvSpPr>
          <p:cNvPr id="9" name="Freeform 23">
            <a:extLst>
              <a:ext uri="{FF2B5EF4-FFF2-40B4-BE49-F238E27FC236}">
                <a16:creationId xmlns:a16="http://schemas.microsoft.com/office/drawing/2014/main" xmlns="" id="{67CB05E5-A502-4385-BBD4-0E4C156BB59A}"/>
              </a:ext>
            </a:extLst>
          </p:cNvPr>
          <p:cNvSpPr/>
          <p:nvPr/>
        </p:nvSpPr>
        <p:spPr>
          <a:xfrm>
            <a:off x="-1000" y="670774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5445" y="1974618"/>
            <a:ext cx="3818090" cy="3984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As </a:t>
            </a:r>
            <a:r>
              <a:rPr lang="en-GB" altLang="en-US" sz="2000" dirty="0" err="1">
                <a:latin typeface="Century Gothic" panose="020B0502020202020204" pitchFamily="34" charset="0"/>
              </a:rPr>
              <a:t>Shobei</a:t>
            </a:r>
            <a:r>
              <a:rPr lang="en-GB" altLang="en-US" sz="2000" dirty="0">
                <a:latin typeface="Century Gothic" panose="020B0502020202020204" pitchFamily="34" charset="0"/>
              </a:rPr>
              <a:t> watched the dragonfly, a mother and her small son walked past.</a:t>
            </a:r>
          </a:p>
          <a:p>
            <a:pPr>
              <a:lnSpc>
                <a:spcPct val="90000"/>
              </a:lnSpc>
            </a:pPr>
            <a:endParaRPr lang="en-GB" altLang="en-US" sz="105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‘Mummy, mummy!’, cried out the little boy, ‘Please can I look at the beautiful shiny fly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alt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105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Without stopping to think </a:t>
            </a:r>
            <a:r>
              <a:rPr lang="en-GB" altLang="en-US" sz="2000" dirty="0" err="1">
                <a:latin typeface="Century Gothic" panose="020B0502020202020204" pitchFamily="34" charset="0"/>
              </a:rPr>
              <a:t>Shobei</a:t>
            </a:r>
            <a:r>
              <a:rPr lang="en-GB" altLang="en-US" sz="2000" dirty="0">
                <a:latin typeface="Century Gothic" panose="020B0502020202020204" pitchFamily="34" charset="0"/>
              </a:rPr>
              <a:t> said, ‘Of course you can!’ and he gently handed the blade of grass to the little boy on which the dragonfly sat.</a:t>
            </a:r>
          </a:p>
        </p:txBody>
      </p:sp>
      <p:pic>
        <p:nvPicPr>
          <p:cNvPr id="11" name="Picture 10" descr="A insect on a flower&#10;&#10;Description automatically generated">
            <a:extLst>
              <a:ext uri="{FF2B5EF4-FFF2-40B4-BE49-F238E27FC236}">
                <a16:creationId xmlns:a16="http://schemas.microsoft.com/office/drawing/2014/main" xmlns="" id="{490A1556-5CE8-4BA9-8F21-4CCC22AB4BC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270" b="89946" l="9375" r="90000">
                        <a14:foregroundMark x1="17500" y1="29838" x2="17500" y2="29838"/>
                        <a14:foregroundMark x1="9375" y1="24757" x2="36406" y2="34919"/>
                        <a14:foregroundMark x1="36406" y1="34919" x2="38047" y2="38919"/>
                        <a14:foregroundMark x1="37734" y1="41189" x2="17188" y2="34162"/>
                        <a14:foregroundMark x1="17188" y1="34162" x2="15859" y2="33081"/>
                        <a14:foregroundMark x1="55000" y1="36757" x2="63750" y2="26378"/>
                        <a14:foregroundMark x1="63750" y1="26378" x2="67656" y2="6270"/>
                        <a14:foregroundMark x1="51328" y1="54703" x2="71006" y2="47948"/>
                        <a14:foregroundMark x1="78283" y1="37878" x2="76016" y2="32649"/>
                        <a14:foregroundMark x1="21172" y1="47243" x2="30312" y2="49189"/>
                        <a14:foregroundMark x1="30312" y1="49189" x2="32188" y2="49081"/>
                        <a14:foregroundMark x1="27266" y1="30054" x2="19063" y2="24973"/>
                        <a14:foregroundMark x1="19063" y1="24973" x2="18828" y2="24973"/>
                        <a14:foregroundMark x1="30547" y1="47676" x2="31426" y2="47399"/>
                        <a14:foregroundMark x1="28977" y1="47073" x2="16641" y2="47459"/>
                        <a14:foregroundMark x1="53203" y1="39459" x2="59766" y2="31784"/>
                        <a14:foregroundMark x1="59766" y1="31784" x2="59922" y2="31676"/>
                        <a14:foregroundMark x1="68672" y1="48432" x2="70781" y2="46811"/>
                        <a14:foregroundMark x1="69844" y1="47784" x2="69844" y2="47784"/>
                        <a14:foregroundMark x1="69766" y1="48000" x2="69766" y2="48000"/>
                        <a14:foregroundMark x1="69766" y1="48000" x2="71563" y2="46811"/>
                        <a14:foregroundMark x1="71563" y1="46811" x2="68750" y2="51027"/>
                        <a14:backgroundMark x1="15703" y1="41081" x2="24531" y2="43784"/>
                        <a14:backgroundMark x1="24531" y1="43784" x2="32969" y2="43459"/>
                        <a14:backgroundMark x1="29688" y1="45514" x2="34531" y2="45405"/>
                        <a14:backgroundMark x1="36250" y1="45514" x2="38125" y2="45622"/>
                        <a14:backgroundMark x1="71641" y1="25189" x2="60234" y2="38162"/>
                        <a14:backgroundMark x1="58906" y1="38595" x2="56172" y2="40000"/>
                        <a14:backgroundMark x1="54922" y1="19027" x2="55547" y2="8649"/>
                        <a14:backgroundMark x1="23359" y1="66919" x2="32031" y2="69297"/>
                        <a14:backgroundMark x1="32031" y1="69297" x2="34453" y2="77081"/>
                        <a14:backgroundMark x1="38594" y1="66811" x2="40156" y2="75243"/>
                        <a14:backgroundMark x1="49844" y1="82162" x2="50156" y2="84757"/>
                        <a14:backgroundMark x1="73906" y1="43892" x2="73906" y2="43892"/>
                        <a14:backgroundMark x1="71586" y1="46835" x2="78906" y2="41405"/>
                        <a14:backgroundMark x1="78906" y1="41405" x2="79844" y2="41189"/>
                        <a14:backgroundMark x1="76094" y1="40973" x2="79766" y2="38378"/>
                      </a14:backgroundRemoval>
                    </a14:imgEffect>
                  </a14:imgLayer>
                </a14:imgProps>
              </a:ext>
            </a:extLst>
          </a:blip>
          <a:srcRect l="674" t="4211" r="-674" b="-1917"/>
          <a:stretch/>
        </p:blipFill>
        <p:spPr>
          <a:xfrm>
            <a:off x="4682665" y="2073350"/>
            <a:ext cx="4376275" cy="411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03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owl of oranges on a table&#10;&#10;Description automatically generated">
            <a:extLst>
              <a:ext uri="{FF2B5EF4-FFF2-40B4-BE49-F238E27FC236}">
                <a16:creationId xmlns:a16="http://schemas.microsoft.com/office/drawing/2014/main" xmlns="" id="{4297800B-9900-4871-9167-F945E630C8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22608">
            <a:off x="4272646" y="1967039"/>
            <a:ext cx="5497673" cy="3663684"/>
          </a:xfrm>
          <a:prstGeom prst="rect">
            <a:avLst/>
          </a:prstGeom>
        </p:spPr>
      </p:pic>
      <p:sp>
        <p:nvSpPr>
          <p:cNvPr id="9" name="Freeform 23">
            <a:extLst>
              <a:ext uri="{FF2B5EF4-FFF2-40B4-BE49-F238E27FC236}">
                <a16:creationId xmlns:a16="http://schemas.microsoft.com/office/drawing/2014/main" xmlns="" id="{67CB05E5-A502-4385-BBD4-0E4C156BB59A}"/>
              </a:ext>
            </a:extLst>
          </p:cNvPr>
          <p:cNvSpPr/>
          <p:nvPr/>
        </p:nvSpPr>
        <p:spPr>
          <a:xfrm>
            <a:off x="-1000" y="670774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359371" y="1744781"/>
            <a:ext cx="381809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000" dirty="0">
                <a:latin typeface="Century Gothic" panose="020B0502020202020204" pitchFamily="34" charset="0"/>
              </a:rPr>
              <a:t>‘That’s so kind of you!’ exclaimed the little boy’s mother. ‘Here, take these in exchange.’</a:t>
            </a:r>
          </a:p>
          <a:p>
            <a:endParaRPr lang="en-GB" altLang="en-US" sz="2000" dirty="0">
              <a:latin typeface="Century Gothic" panose="020B0502020202020204" pitchFamily="34" charset="0"/>
            </a:endParaRPr>
          </a:p>
          <a:p>
            <a:r>
              <a:rPr lang="en-GB" altLang="en-US" sz="2000" dirty="0">
                <a:latin typeface="Century Gothic" panose="020B0502020202020204" pitchFamily="34" charset="0"/>
              </a:rPr>
              <a:t>She handed </a:t>
            </a:r>
            <a:r>
              <a:rPr lang="en-GB" altLang="en-US" sz="2000" dirty="0" err="1">
                <a:latin typeface="Century Gothic" panose="020B0502020202020204" pitchFamily="34" charset="0"/>
              </a:rPr>
              <a:t>Shobei</a:t>
            </a:r>
            <a:r>
              <a:rPr lang="en-GB" altLang="en-US" sz="2000" dirty="0">
                <a:latin typeface="Century Gothic" panose="020B0502020202020204" pitchFamily="34" charset="0"/>
              </a:rPr>
              <a:t> some juicy, ripe oranges which she had just bought in the market.</a:t>
            </a:r>
          </a:p>
          <a:p>
            <a:endParaRPr lang="en-GB" altLang="en-US" sz="2000" dirty="0">
              <a:latin typeface="Century Gothic" panose="020B0502020202020204" pitchFamily="34" charset="0"/>
            </a:endParaRPr>
          </a:p>
          <a:p>
            <a:r>
              <a:rPr lang="en-GB" altLang="en-US" sz="2000" dirty="0" err="1">
                <a:latin typeface="Century Gothic" panose="020B0502020202020204" pitchFamily="34" charset="0"/>
              </a:rPr>
              <a:t>Shobei</a:t>
            </a:r>
            <a:r>
              <a:rPr lang="en-GB" altLang="en-US" sz="2000" dirty="0">
                <a:latin typeface="Century Gothic" panose="020B0502020202020204" pitchFamily="34" charset="0"/>
              </a:rPr>
              <a:t> thanked her for her kind gift, and carried on his way.</a:t>
            </a:r>
          </a:p>
          <a:p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84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3">
            <a:extLst>
              <a:ext uri="{FF2B5EF4-FFF2-40B4-BE49-F238E27FC236}">
                <a16:creationId xmlns:a16="http://schemas.microsoft.com/office/drawing/2014/main" xmlns="" id="{67CB05E5-A502-4385-BBD4-0E4C156BB59A}"/>
              </a:ext>
            </a:extLst>
          </p:cNvPr>
          <p:cNvSpPr/>
          <p:nvPr/>
        </p:nvSpPr>
        <p:spPr>
          <a:xfrm>
            <a:off x="-1000" y="670774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9978" y="2236352"/>
            <a:ext cx="381809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Before long he passed a merchant staggering up the hill in the opposite direction. 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He was weighed down by his heavy cart which was filled with expensive silk cloth.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‘You look as if you could do with something to refresh you.’ said </a:t>
            </a:r>
            <a:r>
              <a:rPr lang="en-GB" altLang="en-US" sz="2000" dirty="0" err="1">
                <a:latin typeface="Century Gothic" panose="020B0502020202020204" pitchFamily="34" charset="0"/>
              </a:rPr>
              <a:t>Shobei</a:t>
            </a:r>
            <a:r>
              <a:rPr lang="en-GB" altLang="en-US" sz="2000" dirty="0">
                <a:latin typeface="Century Gothic" panose="020B0502020202020204" pitchFamily="34" charset="0"/>
              </a:rPr>
              <a:t>, ‘Here, have as many oranges as you like’.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5" name="Picture 4" descr="A picture containing transport, bicycle&#10;&#10;Description automatically generated">
            <a:extLst>
              <a:ext uri="{FF2B5EF4-FFF2-40B4-BE49-F238E27FC236}">
                <a16:creationId xmlns:a16="http://schemas.microsoft.com/office/drawing/2014/main" xmlns="" id="{B3A9D68D-72CB-4A27-9640-EAE0CC63AD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3289" y="2483002"/>
            <a:ext cx="6737288" cy="342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18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lothing&#10;&#10;Description automatically generated">
            <a:extLst>
              <a:ext uri="{FF2B5EF4-FFF2-40B4-BE49-F238E27FC236}">
                <a16:creationId xmlns:a16="http://schemas.microsoft.com/office/drawing/2014/main" xmlns="" id="{4FB0BA0D-7DCE-42E5-9747-579A192D6B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28361">
            <a:off x="4443024" y="1811999"/>
            <a:ext cx="4782880" cy="4151505"/>
          </a:xfrm>
          <a:prstGeom prst="rect">
            <a:avLst/>
          </a:prstGeom>
        </p:spPr>
      </p:pic>
      <p:sp>
        <p:nvSpPr>
          <p:cNvPr id="9" name="Freeform 23">
            <a:extLst>
              <a:ext uri="{FF2B5EF4-FFF2-40B4-BE49-F238E27FC236}">
                <a16:creationId xmlns:a16="http://schemas.microsoft.com/office/drawing/2014/main" xmlns="" id="{67CB05E5-A502-4385-BBD4-0E4C156BB59A}"/>
              </a:ext>
            </a:extLst>
          </p:cNvPr>
          <p:cNvSpPr/>
          <p:nvPr/>
        </p:nvSpPr>
        <p:spPr>
          <a:xfrm>
            <a:off x="-1000" y="670774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5445" y="1513808"/>
            <a:ext cx="381809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 merchant was very grateful to rest and enjoy a juicy orange.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‘How very kind of you’, said the merchant. ‘I would like to repay your generosity with one of my best pieces of cloth.’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 err="1">
                <a:latin typeface="Century Gothic" panose="020B0502020202020204" pitchFamily="34" charset="0"/>
              </a:rPr>
              <a:t>Shobei</a:t>
            </a:r>
            <a:r>
              <a:rPr lang="en-GB" altLang="en-US" sz="2000" dirty="0">
                <a:latin typeface="Century Gothic" panose="020B0502020202020204" pitchFamily="34" charset="0"/>
              </a:rPr>
              <a:t> accepted the gift with thanks and continued on with the magnificent piece of embroidered silk slung over his shoulder.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71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23">
            <a:extLst>
              <a:ext uri="{FF2B5EF4-FFF2-40B4-BE49-F238E27FC236}">
                <a16:creationId xmlns:a16="http://schemas.microsoft.com/office/drawing/2014/main" xmlns="" id="{0B085DA7-AA5E-4E84-9B48-C3BB2AF166A3}"/>
              </a:ext>
            </a:extLst>
          </p:cNvPr>
          <p:cNvSpPr/>
          <p:nvPr/>
        </p:nvSpPr>
        <p:spPr>
          <a:xfrm>
            <a:off x="-1000" y="670774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158033" y="2103147"/>
            <a:ext cx="412688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Suddenly the ground began to tremble beneath his feet and </a:t>
            </a:r>
            <a:r>
              <a:rPr lang="en-GB" altLang="en-US" sz="2000" dirty="0" err="1">
                <a:latin typeface="Century Gothic" panose="020B0502020202020204" pitchFamily="34" charset="0"/>
              </a:rPr>
              <a:t>Shobei</a:t>
            </a:r>
            <a:r>
              <a:rPr lang="en-GB" altLang="en-US" sz="2000" dirty="0">
                <a:latin typeface="Century Gothic" panose="020B0502020202020204" pitchFamily="34" charset="0"/>
              </a:rPr>
              <a:t> heard the clatter of wheels, and the clip-clop of horses’ hooves. 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 magnificent carriage drove up and stopped in front of </a:t>
            </a:r>
            <a:r>
              <a:rPr lang="en-GB" altLang="en-US" sz="2000" dirty="0" err="1">
                <a:latin typeface="Century Gothic" panose="020B0502020202020204" pitchFamily="34" charset="0"/>
              </a:rPr>
              <a:t>Shobei</a:t>
            </a:r>
            <a:r>
              <a:rPr lang="en-GB" altLang="en-US" sz="2000" dirty="0">
                <a:latin typeface="Century Gothic" panose="020B0502020202020204" pitchFamily="34" charset="0"/>
              </a:rPr>
              <a:t>. 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 guard jumped down from the carriage and ordered </a:t>
            </a:r>
            <a:r>
              <a:rPr lang="en-GB" altLang="en-US" sz="2000" dirty="0" err="1">
                <a:latin typeface="Century Gothic" panose="020B0502020202020204" pitchFamily="34" charset="0"/>
              </a:rPr>
              <a:t>Shobei</a:t>
            </a:r>
            <a:r>
              <a:rPr lang="en-GB" altLang="en-US" sz="2000" dirty="0">
                <a:latin typeface="Century Gothic" panose="020B0502020202020204" pitchFamily="34" charset="0"/>
              </a:rPr>
              <a:t> to come to closer.</a:t>
            </a:r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987EB57-67E8-4188-9721-894A0FBF1C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5981" y="2190307"/>
            <a:ext cx="4247087" cy="3502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38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1BCF62C4-2CFE-4496-848D-DB1C18EF0F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0000"/>
          <a:stretch/>
        </p:blipFill>
        <p:spPr>
          <a:xfrm>
            <a:off x="4449534" y="2139449"/>
            <a:ext cx="4536433" cy="3629146"/>
          </a:xfrm>
          <a:prstGeom prst="rect">
            <a:avLst/>
          </a:prstGeom>
        </p:spPr>
      </p:pic>
      <p:sp>
        <p:nvSpPr>
          <p:cNvPr id="11" name="Freeform 23">
            <a:extLst>
              <a:ext uri="{FF2B5EF4-FFF2-40B4-BE49-F238E27FC236}">
                <a16:creationId xmlns:a16="http://schemas.microsoft.com/office/drawing/2014/main" xmlns="" id="{0B085DA7-AA5E-4E84-9B48-C3BB2AF166A3}"/>
              </a:ext>
            </a:extLst>
          </p:cNvPr>
          <p:cNvSpPr/>
          <p:nvPr/>
        </p:nvSpPr>
        <p:spPr>
          <a:xfrm>
            <a:off x="-1000" y="670774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158033" y="1979680"/>
            <a:ext cx="41268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To his astonishment when he looked inside the carriage, he saw the beautiful Princess Lotus Flower, the Emperor’s daughter. 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‘I couldn’t help noticing that beautiful cloth you are carrying. Would you sell it to me please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r>
              <a:rPr lang="en-GB" altLang="en-US" sz="2000" dirty="0">
                <a:latin typeface="Century Gothic" panose="020B0502020202020204" pitchFamily="34" charset="0"/>
              </a:rPr>
              <a:t>’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‘No ma’am, I wouldn’t dream of selling it to you …. But I would be delighted to give it to you as a present!’ said </a:t>
            </a:r>
            <a:r>
              <a:rPr lang="en-GB" altLang="en-US" sz="2000" dirty="0" err="1">
                <a:latin typeface="Century Gothic" panose="020B0502020202020204" pitchFamily="34" charset="0"/>
              </a:rPr>
              <a:t>Shobei</a:t>
            </a:r>
            <a:r>
              <a:rPr lang="en-GB" altLang="en-US" sz="2000" dirty="0">
                <a:latin typeface="Century Gothic" panose="020B0502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45505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23">
            <a:extLst>
              <a:ext uri="{FF2B5EF4-FFF2-40B4-BE49-F238E27FC236}">
                <a16:creationId xmlns:a16="http://schemas.microsoft.com/office/drawing/2014/main" xmlns="" id="{0B085DA7-AA5E-4E84-9B48-C3BB2AF166A3}"/>
              </a:ext>
            </a:extLst>
          </p:cNvPr>
          <p:cNvSpPr/>
          <p:nvPr/>
        </p:nvSpPr>
        <p:spPr>
          <a:xfrm>
            <a:off x="0" y="645722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38749" y="1251952"/>
            <a:ext cx="412688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‘You are extremely generous’ said the princess, ‘but I couldn’t accept such a gift without paying for it.’ </a:t>
            </a:r>
            <a:r>
              <a:rPr lang="en-GB" altLang="en-US" sz="2000">
                <a:latin typeface="Century Gothic" panose="020B0502020202020204" pitchFamily="34" charset="0"/>
              </a:rPr>
              <a:t>She handed </a:t>
            </a:r>
            <a:r>
              <a:rPr lang="en-GB" altLang="en-US" sz="2000" dirty="0" err="1">
                <a:latin typeface="Century Gothic" panose="020B0502020202020204" pitchFamily="34" charset="0"/>
              </a:rPr>
              <a:t>Shobei</a:t>
            </a:r>
            <a:r>
              <a:rPr lang="en-GB" altLang="en-US" sz="2000" dirty="0">
                <a:latin typeface="Century Gothic" panose="020B0502020202020204" pitchFamily="34" charset="0"/>
              </a:rPr>
              <a:t> a small bag and then the royal carriage moved on.</a:t>
            </a: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	</a:t>
            </a: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When </a:t>
            </a:r>
            <a:r>
              <a:rPr lang="en-GB" altLang="en-US" sz="2000" dirty="0" err="1">
                <a:latin typeface="Century Gothic" panose="020B0502020202020204" pitchFamily="34" charset="0"/>
              </a:rPr>
              <a:t>Shobei</a:t>
            </a:r>
            <a:r>
              <a:rPr lang="en-GB" altLang="en-US" sz="2000" dirty="0">
                <a:latin typeface="Century Gothic" panose="020B0502020202020204" pitchFamily="34" charset="0"/>
              </a:rPr>
              <a:t> opened the bag, he couldn’t believe his eyes. It was full of bright new glistening gold coins!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 err="1">
                <a:latin typeface="Century Gothic" panose="020B0502020202020204" pitchFamily="34" charset="0"/>
              </a:rPr>
              <a:t>Shobei</a:t>
            </a:r>
            <a:r>
              <a:rPr lang="en-GB" altLang="en-US" sz="2000" dirty="0">
                <a:latin typeface="Century Gothic" panose="020B0502020202020204" pitchFamily="34" charset="0"/>
              </a:rPr>
              <a:t> ran home as fast as he could. He was desperate to tell his family and friends about his good fortune.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08DAA244-D5C9-4E6C-8B39-E573F8008DC0}"/>
              </a:ext>
            </a:extLst>
          </p:cNvPr>
          <p:cNvGrpSpPr/>
          <p:nvPr/>
        </p:nvGrpSpPr>
        <p:grpSpPr>
          <a:xfrm>
            <a:off x="4907009" y="2230708"/>
            <a:ext cx="3983090" cy="3410068"/>
            <a:chOff x="4907009" y="2230708"/>
            <a:chExt cx="3983090" cy="3410068"/>
          </a:xfrm>
        </p:grpSpPr>
        <p:pic>
          <p:nvPicPr>
            <p:cNvPr id="19" name="Picture 18" descr="A picture containing sitting, yellow&#10;&#10;Description automatically generated">
              <a:extLst>
                <a:ext uri="{FF2B5EF4-FFF2-40B4-BE49-F238E27FC236}">
                  <a16:creationId xmlns:a16="http://schemas.microsoft.com/office/drawing/2014/main" xmlns="" id="{5059F54F-352D-425F-94CD-7BC3E6A208D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499491" y="3968006"/>
              <a:ext cx="979477" cy="848644"/>
            </a:xfrm>
            <a:prstGeom prst="rect">
              <a:avLst/>
            </a:prstGeom>
          </p:spPr>
        </p:pic>
        <p:pic>
          <p:nvPicPr>
            <p:cNvPr id="8" name="Picture 7" descr="A close up of a logo&#10;&#10;Description automatically generated">
              <a:extLst>
                <a:ext uri="{FF2B5EF4-FFF2-40B4-BE49-F238E27FC236}">
                  <a16:creationId xmlns:a16="http://schemas.microsoft.com/office/drawing/2014/main" xmlns="" id="{E5E99484-F4D5-41CA-9F74-EC08A1FF062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907009" y="2230708"/>
              <a:ext cx="2471343" cy="3360466"/>
            </a:xfrm>
            <a:prstGeom prst="rect">
              <a:avLst/>
            </a:prstGeom>
          </p:spPr>
        </p:pic>
        <p:pic>
          <p:nvPicPr>
            <p:cNvPr id="18" name="Picture 17" descr="A picture containing sitting, yellow&#10;&#10;Description automatically generated">
              <a:extLst>
                <a:ext uri="{FF2B5EF4-FFF2-40B4-BE49-F238E27FC236}">
                  <a16:creationId xmlns:a16="http://schemas.microsoft.com/office/drawing/2014/main" xmlns="" id="{73BAD13F-3CF5-4887-A5B9-24CB8812900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882802" y="4044645"/>
              <a:ext cx="979477" cy="848644"/>
            </a:xfrm>
            <a:prstGeom prst="rect">
              <a:avLst/>
            </a:prstGeom>
          </p:spPr>
        </p:pic>
        <p:pic>
          <p:nvPicPr>
            <p:cNvPr id="6" name="Picture 5" descr="A picture containing sitting, yellow&#10;&#10;Description automatically generated">
              <a:extLst>
                <a:ext uri="{FF2B5EF4-FFF2-40B4-BE49-F238E27FC236}">
                  <a16:creationId xmlns:a16="http://schemas.microsoft.com/office/drawing/2014/main" xmlns="" id="{2BEEE210-A04C-466C-828C-BFD339AD23E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910622" y="4696941"/>
              <a:ext cx="979477" cy="848644"/>
            </a:xfrm>
            <a:prstGeom prst="rect">
              <a:avLst/>
            </a:prstGeom>
          </p:spPr>
        </p:pic>
        <p:pic>
          <p:nvPicPr>
            <p:cNvPr id="13" name="Picture 12" descr="A picture containing sitting, yellow&#10;&#10;Description automatically generated">
              <a:extLst>
                <a:ext uri="{FF2B5EF4-FFF2-40B4-BE49-F238E27FC236}">
                  <a16:creationId xmlns:a16="http://schemas.microsoft.com/office/drawing/2014/main" xmlns="" id="{DF88FEAD-A84D-4F76-9584-D5B6A6B22CC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910621" y="4050530"/>
              <a:ext cx="979477" cy="848644"/>
            </a:xfrm>
            <a:prstGeom prst="rect">
              <a:avLst/>
            </a:prstGeom>
          </p:spPr>
        </p:pic>
        <p:pic>
          <p:nvPicPr>
            <p:cNvPr id="14" name="Picture 13" descr="A picture containing sitting, yellow&#10;&#10;Description automatically generated">
              <a:extLst>
                <a:ext uri="{FF2B5EF4-FFF2-40B4-BE49-F238E27FC236}">
                  <a16:creationId xmlns:a16="http://schemas.microsoft.com/office/drawing/2014/main" xmlns="" id="{95673598-487A-4BB1-BE27-7D225B27C9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730403" y="4715188"/>
              <a:ext cx="979477" cy="848644"/>
            </a:xfrm>
            <a:prstGeom prst="rect">
              <a:avLst/>
            </a:prstGeom>
          </p:spPr>
        </p:pic>
        <p:pic>
          <p:nvPicPr>
            <p:cNvPr id="17" name="Picture 16" descr="A picture containing sitting, yellow&#10;&#10;Description automatically generated">
              <a:extLst>
                <a:ext uri="{FF2B5EF4-FFF2-40B4-BE49-F238E27FC236}">
                  <a16:creationId xmlns:a16="http://schemas.microsoft.com/office/drawing/2014/main" xmlns="" id="{F75A2331-E9AC-4F1E-AE1B-3B60F91D969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220141" y="4716086"/>
              <a:ext cx="979477" cy="848644"/>
            </a:xfrm>
            <a:prstGeom prst="rect">
              <a:avLst/>
            </a:prstGeom>
          </p:spPr>
        </p:pic>
        <p:pic>
          <p:nvPicPr>
            <p:cNvPr id="20" name="Picture 19" descr="A picture containing sitting, yellow&#10;&#10;Description automatically generated">
              <a:extLst>
                <a:ext uri="{FF2B5EF4-FFF2-40B4-BE49-F238E27FC236}">
                  <a16:creationId xmlns:a16="http://schemas.microsoft.com/office/drawing/2014/main" xmlns="" id="{43D395E3-5785-425B-A427-5054997BFCD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162152" y="3449374"/>
              <a:ext cx="979477" cy="848644"/>
            </a:xfrm>
            <a:prstGeom prst="rect">
              <a:avLst/>
            </a:prstGeom>
          </p:spPr>
        </p:pic>
        <p:pic>
          <p:nvPicPr>
            <p:cNvPr id="21" name="Picture 20" descr="A picture containing sitting, yellow&#10;&#10;Description automatically generated">
              <a:extLst>
                <a:ext uri="{FF2B5EF4-FFF2-40B4-BE49-F238E27FC236}">
                  <a16:creationId xmlns:a16="http://schemas.microsoft.com/office/drawing/2014/main" xmlns="" id="{114EE8B0-EEEE-41F2-8940-746424D4F05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909136" y="4792132"/>
              <a:ext cx="979477" cy="8486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1699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view of a body of water with a mountain in the background&#10;&#10;Description automatically generated">
            <a:extLst>
              <a:ext uri="{FF2B5EF4-FFF2-40B4-BE49-F238E27FC236}">
                <a16:creationId xmlns:a16="http://schemas.microsoft.com/office/drawing/2014/main" xmlns="" id="{CF136F56-C93A-4E6D-B640-DEE1DFF963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11681">
            <a:off x="4138333" y="1647638"/>
            <a:ext cx="5529449" cy="4153577"/>
          </a:xfrm>
          <a:prstGeom prst="rect">
            <a:avLst/>
          </a:prstGeom>
        </p:spPr>
      </p:pic>
      <p:sp>
        <p:nvSpPr>
          <p:cNvPr id="11" name="Freeform 23">
            <a:extLst>
              <a:ext uri="{FF2B5EF4-FFF2-40B4-BE49-F238E27FC236}">
                <a16:creationId xmlns:a16="http://schemas.microsoft.com/office/drawing/2014/main" xmlns="" id="{0B085DA7-AA5E-4E84-9B48-C3BB2AF166A3}"/>
              </a:ext>
            </a:extLst>
          </p:cNvPr>
          <p:cNvSpPr/>
          <p:nvPr/>
        </p:nvSpPr>
        <p:spPr>
          <a:xfrm>
            <a:off x="0" y="645722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5445" y="1990028"/>
            <a:ext cx="41268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000" dirty="0">
                <a:latin typeface="Century Gothic" panose="020B0502020202020204" pitchFamily="34" charset="0"/>
              </a:rPr>
              <a:t>On returning home, </a:t>
            </a:r>
            <a:r>
              <a:rPr lang="en-GB" altLang="en-US" sz="2000" dirty="0" err="1">
                <a:latin typeface="Century Gothic" panose="020B0502020202020204" pitchFamily="34" charset="0"/>
              </a:rPr>
              <a:t>Shobei</a:t>
            </a:r>
            <a:r>
              <a:rPr lang="en-GB" altLang="en-US" sz="2000" dirty="0">
                <a:latin typeface="Century Gothic" panose="020B0502020202020204" pitchFamily="34" charset="0"/>
              </a:rPr>
              <a:t> called all his friends and family to a meeting.</a:t>
            </a:r>
          </a:p>
          <a:p>
            <a:endParaRPr lang="en-GB" altLang="en-US" sz="2000" dirty="0">
              <a:latin typeface="Century Gothic" panose="020B0502020202020204" pitchFamily="34" charset="0"/>
            </a:endParaRPr>
          </a:p>
          <a:p>
            <a:r>
              <a:rPr lang="en-GB" altLang="en-US" sz="2000" dirty="0">
                <a:latin typeface="Century Gothic" panose="020B0502020202020204" pitchFamily="34" charset="0"/>
              </a:rPr>
              <a:t>He told them his great news and said that he planned to use the money to buy lots of farmland. </a:t>
            </a:r>
          </a:p>
          <a:p>
            <a:endParaRPr lang="en-GB" altLang="en-US" sz="2000" dirty="0">
              <a:latin typeface="Century Gothic" panose="020B0502020202020204" pitchFamily="34" charset="0"/>
            </a:endParaRPr>
          </a:p>
          <a:p>
            <a:r>
              <a:rPr lang="en-GB" altLang="en-US" sz="2000" dirty="0">
                <a:latin typeface="Century Gothic" panose="020B0502020202020204" pitchFamily="34" charset="0"/>
              </a:rPr>
              <a:t>He explained that it was his wish that they would all share this land.</a:t>
            </a:r>
          </a:p>
        </p:txBody>
      </p:sp>
    </p:spTree>
    <p:extLst>
      <p:ext uri="{BB962C8B-B14F-4D97-AF65-F5344CB8AC3E}">
        <p14:creationId xmlns:p14="http://schemas.microsoft.com/office/powerpoint/2010/main" val="134024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23">
            <a:extLst>
              <a:ext uri="{FF2B5EF4-FFF2-40B4-BE49-F238E27FC236}">
                <a16:creationId xmlns:a16="http://schemas.microsoft.com/office/drawing/2014/main" xmlns="" id="{0B085DA7-AA5E-4E84-9B48-C3BB2AF166A3}"/>
              </a:ext>
            </a:extLst>
          </p:cNvPr>
          <p:cNvSpPr/>
          <p:nvPr/>
        </p:nvSpPr>
        <p:spPr>
          <a:xfrm>
            <a:off x="0" y="645722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96257" y="2642244"/>
            <a:ext cx="4126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 err="1">
                <a:latin typeface="Century Gothic" panose="020B0502020202020204" pitchFamily="34" charset="0"/>
              </a:rPr>
              <a:t>Shobei</a:t>
            </a:r>
            <a:r>
              <a:rPr lang="en-GB" altLang="en-US" sz="2000" dirty="0">
                <a:latin typeface="Century Gothic" panose="020B0502020202020204" pitchFamily="34" charset="0"/>
              </a:rPr>
              <a:t> and his family and friends worked hard to farm the land he bought for them all.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They grew many crops and built wonderful homes with the money that they made selling their crops at the market.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18" name="Picture 1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DDDCC22C-C36A-4C23-B6E2-A4BADDE8EE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0856" y="2197349"/>
            <a:ext cx="4140417" cy="3492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58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insect on a flower&#10;&#10;Description automatically generated">
            <a:extLst>
              <a:ext uri="{FF2B5EF4-FFF2-40B4-BE49-F238E27FC236}">
                <a16:creationId xmlns:a16="http://schemas.microsoft.com/office/drawing/2014/main" xmlns="" id="{3A6F931F-F5ED-4B87-8D5F-BD03BB1696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15764">
            <a:off x="4250435" y="1859314"/>
            <a:ext cx="5663330" cy="4092641"/>
          </a:xfrm>
          <a:prstGeom prst="rect">
            <a:avLst/>
          </a:prstGeom>
        </p:spPr>
      </p:pic>
      <p:sp>
        <p:nvSpPr>
          <p:cNvPr id="11" name="Freeform 23">
            <a:extLst>
              <a:ext uri="{FF2B5EF4-FFF2-40B4-BE49-F238E27FC236}">
                <a16:creationId xmlns:a16="http://schemas.microsoft.com/office/drawing/2014/main" xmlns="" id="{0B085DA7-AA5E-4E84-9B48-C3BB2AF166A3}"/>
              </a:ext>
            </a:extLst>
          </p:cNvPr>
          <p:cNvSpPr/>
          <p:nvPr/>
        </p:nvSpPr>
        <p:spPr>
          <a:xfrm>
            <a:off x="0" y="645722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75445" y="3013501"/>
            <a:ext cx="4126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And it all began with a single dragonfly on a blade of grass!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392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23">
            <a:extLst>
              <a:ext uri="{FF2B5EF4-FFF2-40B4-BE49-F238E27FC236}">
                <a16:creationId xmlns:a16="http://schemas.microsoft.com/office/drawing/2014/main" xmlns="" id="{0B085DA7-AA5E-4E84-9B48-C3BB2AF166A3}"/>
              </a:ext>
            </a:extLst>
          </p:cNvPr>
          <p:cNvSpPr/>
          <p:nvPr/>
        </p:nvSpPr>
        <p:spPr>
          <a:xfrm>
            <a:off x="0" y="645722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15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53178" y="1507797"/>
            <a:ext cx="862036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altLang="en-US" sz="3600" b="1" dirty="0">
                <a:latin typeface="Century Gothic" panose="020B0502020202020204" pitchFamily="34" charset="0"/>
              </a:rPr>
              <a:t>Talking Time</a:t>
            </a:r>
          </a:p>
          <a:p>
            <a:pPr>
              <a:lnSpc>
                <a:spcPct val="80000"/>
              </a:lnSpc>
              <a:defRPr/>
            </a:pPr>
            <a:endParaRPr lang="en-US" altLang="en-US" sz="36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en-US" sz="2800" b="1" dirty="0">
                <a:latin typeface="Century Gothic" panose="020B0502020202020204" pitchFamily="34" charset="0"/>
              </a:rPr>
              <a:t>Q. Did </a:t>
            </a:r>
            <a:r>
              <a:rPr lang="en-US" altLang="en-US" sz="2800" b="1" dirty="0" err="1">
                <a:latin typeface="Century Gothic" panose="020B0502020202020204" pitchFamily="34" charset="0"/>
              </a:rPr>
              <a:t>Shobei</a:t>
            </a:r>
            <a:r>
              <a:rPr lang="en-US" altLang="en-US" sz="2800" b="1" dirty="0">
                <a:latin typeface="Century Gothic" panose="020B0502020202020204" pitchFamily="34" charset="0"/>
              </a:rPr>
              <a:t> </a:t>
            </a:r>
            <a:r>
              <a:rPr lang="en-US" altLang="en-US" sz="2800" b="1" dirty="0" smtClean="0">
                <a:latin typeface="Century Gothic" panose="020B0502020202020204" pitchFamily="34" charset="0"/>
              </a:rPr>
              <a:t>deserve </a:t>
            </a:r>
            <a:r>
              <a:rPr lang="en-US" altLang="en-US" sz="2800" b="1" dirty="0">
                <a:latin typeface="Century Gothic" panose="020B0502020202020204" pitchFamily="34" charset="0"/>
              </a:rPr>
              <a:t>the </a:t>
            </a:r>
            <a:r>
              <a:rPr lang="en-US" altLang="en-US" sz="2800" b="1" dirty="0" smtClean="0">
                <a:latin typeface="Century Gothic" panose="020B0502020202020204" pitchFamily="34" charset="0"/>
              </a:rPr>
              <a:t>money?</a:t>
            </a:r>
          </a:p>
          <a:p>
            <a:pPr>
              <a:lnSpc>
                <a:spcPct val="80000"/>
              </a:lnSpc>
              <a:defRPr/>
            </a:pPr>
            <a:endParaRPr lang="en-US" altLang="en-US" sz="28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en-US" sz="2800" b="1" dirty="0">
                <a:latin typeface="Century Gothic" panose="020B0502020202020204" pitchFamily="34" charset="0"/>
              </a:rPr>
              <a:t>Q. </a:t>
            </a:r>
            <a:r>
              <a:rPr lang="en-US" altLang="en-US" sz="2800" b="1" dirty="0" smtClean="0">
                <a:latin typeface="Century Gothic" panose="020B0502020202020204" pitchFamily="34" charset="0"/>
              </a:rPr>
              <a:t>What have people thanked you for doing?</a:t>
            </a:r>
          </a:p>
          <a:p>
            <a:pPr>
              <a:lnSpc>
                <a:spcPct val="80000"/>
              </a:lnSpc>
              <a:defRPr/>
            </a:pPr>
            <a:endParaRPr lang="en-US" altLang="en-US" sz="28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en-US" sz="2800" b="1" dirty="0">
                <a:latin typeface="Century Gothic" panose="020B0502020202020204" pitchFamily="34" charset="0"/>
              </a:rPr>
              <a:t>Q. How </a:t>
            </a:r>
            <a:r>
              <a:rPr lang="en-US" altLang="en-US" sz="2800" b="1" dirty="0" smtClean="0">
                <a:latin typeface="Century Gothic" panose="020B0502020202020204" pitchFamily="34" charset="0"/>
              </a:rPr>
              <a:t>can </a:t>
            </a:r>
            <a:r>
              <a:rPr lang="en-US" altLang="en-US" sz="2800" b="1" dirty="0">
                <a:latin typeface="Century Gothic" panose="020B0502020202020204" pitchFamily="34" charset="0"/>
              </a:rPr>
              <a:t>you </a:t>
            </a:r>
            <a:r>
              <a:rPr lang="en-US" altLang="en-US" sz="2800" b="1" dirty="0" smtClean="0">
                <a:latin typeface="Century Gothic" panose="020B0502020202020204" pitchFamily="34" charset="0"/>
              </a:rPr>
              <a:t>thank </a:t>
            </a:r>
            <a:r>
              <a:rPr lang="en-US" altLang="en-US" sz="2800" b="1" dirty="0">
                <a:latin typeface="Century Gothic" panose="020B0502020202020204" pitchFamily="34" charset="0"/>
              </a:rPr>
              <a:t>people </a:t>
            </a:r>
            <a:r>
              <a:rPr lang="en-US" altLang="en-US" sz="2800" b="1" dirty="0" smtClean="0">
                <a:latin typeface="Century Gothic" panose="020B0502020202020204" pitchFamily="34" charset="0"/>
              </a:rPr>
              <a:t>who </a:t>
            </a:r>
            <a:r>
              <a:rPr lang="en-US" altLang="en-US" sz="2800" b="1" dirty="0">
                <a:latin typeface="Century Gothic" panose="020B0502020202020204" pitchFamily="34" charset="0"/>
              </a:rPr>
              <a:t>are kind to </a:t>
            </a:r>
            <a:endParaRPr lang="en-US" altLang="en-US" sz="2800" b="1" dirty="0" smtClean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en-US" sz="2800" b="1" dirty="0">
                <a:latin typeface="Century Gothic" panose="020B0502020202020204" pitchFamily="34" charset="0"/>
              </a:rPr>
              <a:t> </a:t>
            </a:r>
            <a:r>
              <a:rPr lang="en-US" altLang="en-US" sz="2800" b="1" dirty="0" smtClean="0">
                <a:latin typeface="Century Gothic" panose="020B0502020202020204" pitchFamily="34" charset="0"/>
              </a:rPr>
              <a:t>    you?</a:t>
            </a:r>
            <a:endParaRPr lang="en-US" altLang="en-US" sz="28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  <a:defRPr/>
            </a:pPr>
            <a:endParaRPr lang="en-US" altLang="en-US" sz="20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  <a:defRPr/>
            </a:pPr>
            <a:endParaRPr lang="en-US" altLang="en-US" sz="20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6953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xmlns="" id="{2B9FF6B1-5896-491E-AC36-F09BB8A7B4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28389">
            <a:off x="4837681" y="1941383"/>
            <a:ext cx="3946795" cy="3946795"/>
          </a:xfrm>
          <a:prstGeom prst="rect">
            <a:avLst/>
          </a:prstGeom>
        </p:spPr>
      </p:pic>
      <p:sp>
        <p:nvSpPr>
          <p:cNvPr id="11" name="Freeform 23">
            <a:extLst>
              <a:ext uri="{FF2B5EF4-FFF2-40B4-BE49-F238E27FC236}">
                <a16:creationId xmlns:a16="http://schemas.microsoft.com/office/drawing/2014/main" xmlns="" id="{0B085DA7-AA5E-4E84-9B48-C3BB2AF166A3}"/>
              </a:ext>
            </a:extLst>
          </p:cNvPr>
          <p:cNvSpPr/>
          <p:nvPr/>
        </p:nvSpPr>
        <p:spPr>
          <a:xfrm>
            <a:off x="0" y="645722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16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217667" y="1332101"/>
            <a:ext cx="4126888" cy="4376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altLang="en-US" sz="3600" b="1" dirty="0">
                <a:latin typeface="Century Gothic" panose="020B0502020202020204" pitchFamily="34" charset="0"/>
              </a:rPr>
              <a:t>Talking Time</a:t>
            </a:r>
          </a:p>
          <a:p>
            <a:pPr>
              <a:lnSpc>
                <a:spcPct val="80000"/>
              </a:lnSpc>
              <a:defRPr/>
            </a:pPr>
            <a:endParaRPr lang="en-US" altLang="en-US" sz="36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en-US" sz="2000" dirty="0" err="1">
                <a:latin typeface="Century Gothic" panose="020B0502020202020204" pitchFamily="34" charset="0"/>
              </a:rPr>
              <a:t>Shobei</a:t>
            </a:r>
            <a:r>
              <a:rPr lang="en-US" altLang="en-US" sz="2000" dirty="0">
                <a:latin typeface="Century Gothic" panose="020B0502020202020204" pitchFamily="34" charset="0"/>
              </a:rPr>
              <a:t> chose to share the land that he bought with his friends and family.</a:t>
            </a:r>
            <a:endParaRPr lang="en-US" altLang="en-US" sz="20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  <a:defRPr/>
            </a:pPr>
            <a:endParaRPr lang="en-US" altLang="en-US" sz="36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en-US" sz="3200" b="1" dirty="0">
                <a:latin typeface="Century Gothic" panose="020B0502020202020204" pitchFamily="34" charset="0"/>
              </a:rPr>
              <a:t>Q. Do you think this </a:t>
            </a:r>
            <a:r>
              <a:rPr lang="en-US" altLang="en-US" sz="3200" b="1" dirty="0">
                <a:solidFill>
                  <a:srgbClr val="F1613F"/>
                </a:solidFill>
                <a:latin typeface="Century Gothic" panose="020B0502020202020204" pitchFamily="34" charset="0"/>
              </a:rPr>
              <a:t>///</a:t>
            </a:r>
            <a:r>
              <a:rPr lang="en-US" altLang="en-US" sz="3200" b="1" dirty="0">
                <a:latin typeface="Century Gothic" panose="020B0502020202020204" pitchFamily="34" charset="0"/>
              </a:rPr>
              <a:t>was a good </a:t>
            </a:r>
            <a:r>
              <a:rPr lang="en-US" altLang="en-US" sz="3200" b="1" dirty="0">
                <a:solidFill>
                  <a:srgbClr val="F1613F"/>
                </a:solidFill>
                <a:latin typeface="Century Gothic" panose="020B0502020202020204" pitchFamily="34" charset="0"/>
              </a:rPr>
              <a:t>///</a:t>
            </a:r>
            <a:r>
              <a:rPr lang="en-US" altLang="en-US" sz="3200" b="1" dirty="0">
                <a:latin typeface="Century Gothic" panose="020B0502020202020204" pitchFamily="34" charset="0"/>
              </a:rPr>
              <a:t>decision?</a:t>
            </a:r>
          </a:p>
          <a:p>
            <a:pPr>
              <a:lnSpc>
                <a:spcPct val="80000"/>
              </a:lnSpc>
              <a:defRPr/>
            </a:pPr>
            <a:endParaRPr lang="en-US" altLang="en-US" sz="32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en-US" sz="3200" b="1">
                <a:latin typeface="Century Gothic" panose="020B0502020202020204" pitchFamily="34" charset="0"/>
              </a:rPr>
              <a:t>     </a:t>
            </a:r>
            <a:r>
              <a:rPr lang="en-US" altLang="en-US" sz="3200" b="1" smtClean="0">
                <a:latin typeface="Century Gothic" panose="020B0502020202020204" pitchFamily="34" charset="0"/>
              </a:rPr>
              <a:t>Why?</a:t>
            </a:r>
            <a:endParaRPr lang="en-US" altLang="en-US" sz="36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  <a:defRPr/>
            </a:pPr>
            <a:endParaRPr lang="en-US" altLang="en-US" sz="20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68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5B5224A1-6E57-4434-9A37-A844D03213DB}"/>
              </a:ext>
            </a:extLst>
          </p:cNvPr>
          <p:cNvSpPr/>
          <p:nvPr/>
        </p:nvSpPr>
        <p:spPr>
          <a:xfrm>
            <a:off x="-20823" y="910902"/>
            <a:ext cx="9307620" cy="5790642"/>
          </a:xfrm>
          <a:prstGeom prst="rect">
            <a:avLst/>
          </a:prstGeom>
          <a:solidFill>
            <a:srgbClr val="F1613F"/>
          </a:solidFill>
          <a:ln>
            <a:solidFill>
              <a:srgbClr val="F161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17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75FD4F-920F-4B59-810A-153291D01D99}"/>
              </a:ext>
            </a:extLst>
          </p:cNvPr>
          <p:cNvSpPr txBox="1"/>
          <p:nvPr/>
        </p:nvSpPr>
        <p:spPr>
          <a:xfrm>
            <a:off x="300254" y="1607177"/>
            <a:ext cx="4837468" cy="442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altLang="en-US" sz="2800" b="1" dirty="0">
                <a:latin typeface="Century Gothic" panose="020B0502020202020204" pitchFamily="34" charset="0"/>
              </a:rPr>
              <a:t>Challenge </a:t>
            </a:r>
            <a:r>
              <a:rPr lang="en-US" altLang="en-US" sz="2800" b="1" dirty="0" smtClean="0">
                <a:latin typeface="Century Gothic" panose="020B0502020202020204" pitchFamily="34" charset="0"/>
              </a:rPr>
              <a:t>1:</a:t>
            </a:r>
            <a:endParaRPr lang="en-US" altLang="en-US" sz="28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  <a:defRPr/>
            </a:pPr>
            <a:endParaRPr lang="en-US" altLang="en-US" sz="28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en-US" sz="2000" dirty="0" smtClean="0">
                <a:latin typeface="Century Gothic" panose="020B0502020202020204" pitchFamily="34" charset="0"/>
              </a:rPr>
              <a:t>Order the story using the pictures provided on The Power of Giving worksheet.</a:t>
            </a:r>
          </a:p>
          <a:p>
            <a:pPr>
              <a:lnSpc>
                <a:spcPct val="80000"/>
              </a:lnSpc>
              <a:defRPr/>
            </a:pPr>
            <a:endParaRPr lang="en-US" altLang="en-US" sz="28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en-US" sz="2800" b="1" dirty="0" smtClean="0">
                <a:latin typeface="Century Gothic" panose="020B0502020202020204" pitchFamily="34" charset="0"/>
              </a:rPr>
              <a:t>Challenge 2:</a:t>
            </a:r>
          </a:p>
          <a:p>
            <a:pPr>
              <a:lnSpc>
                <a:spcPct val="80000"/>
              </a:lnSpc>
              <a:defRPr/>
            </a:pPr>
            <a:endParaRPr lang="en-US" altLang="en-US" sz="2000" dirty="0" smtClean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en-US" sz="2000" dirty="0" err="1" smtClean="0">
                <a:latin typeface="Century Gothic" panose="020B0502020202020204" pitchFamily="34" charset="0"/>
              </a:rPr>
              <a:t>Shobei’s</a:t>
            </a:r>
            <a:r>
              <a:rPr lang="en-US" alt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altLang="en-US" sz="2000" dirty="0">
                <a:latin typeface="Century Gothic" panose="020B0502020202020204" pitchFamily="34" charset="0"/>
              </a:rPr>
              <a:t>first act of generosity was giving a little boy a chance to see a </a:t>
            </a:r>
            <a:r>
              <a:rPr lang="en-US" altLang="en-US" sz="2000" dirty="0" smtClean="0">
                <a:latin typeface="Century Gothic" panose="020B0502020202020204" pitchFamily="34" charset="0"/>
              </a:rPr>
              <a:t>dragonfly. </a:t>
            </a:r>
          </a:p>
          <a:p>
            <a:pPr>
              <a:lnSpc>
                <a:spcPct val="80000"/>
              </a:lnSpc>
              <a:defRPr/>
            </a:pPr>
            <a:endParaRPr lang="en-US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en-US" sz="2000" dirty="0" smtClean="0">
                <a:latin typeface="Century Gothic" panose="020B0502020202020204" pitchFamily="34" charset="0"/>
              </a:rPr>
              <a:t>Use </a:t>
            </a:r>
            <a:r>
              <a:rPr lang="en-US" altLang="en-US" sz="2000" dirty="0" smtClean="0">
                <a:latin typeface="Century Gothic" panose="020B0502020202020204" pitchFamily="34" charset="0"/>
              </a:rPr>
              <a:t>our template to </a:t>
            </a:r>
            <a:r>
              <a:rPr lang="en-US" altLang="en-US" sz="2000" dirty="0">
                <a:latin typeface="Century Gothic" panose="020B0502020202020204" pitchFamily="34" charset="0"/>
              </a:rPr>
              <a:t>m</a:t>
            </a:r>
            <a:r>
              <a:rPr lang="en-US" altLang="en-US" sz="2000" dirty="0" smtClean="0">
                <a:latin typeface="Century Gothic" panose="020B0502020202020204" pitchFamily="34" charset="0"/>
              </a:rPr>
              <a:t>ake </a:t>
            </a:r>
            <a:r>
              <a:rPr lang="en-US" altLang="en-US" sz="2000" dirty="0">
                <a:latin typeface="Century Gothic" panose="020B0502020202020204" pitchFamily="34" charset="0"/>
              </a:rPr>
              <a:t>your own dragonfly as a reminder that simple acts of generosity can lead to great things.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16397467-D611-4D6F-BFB2-429C3181000F}"/>
              </a:ext>
            </a:extLst>
          </p:cNvPr>
          <p:cNvGrpSpPr/>
          <p:nvPr/>
        </p:nvGrpSpPr>
        <p:grpSpPr>
          <a:xfrm>
            <a:off x="6134655" y="4489653"/>
            <a:ext cx="1903825" cy="1527190"/>
            <a:chOff x="-1" y="0"/>
            <a:chExt cx="5124451" cy="2985407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xmlns="" id="{28BACBEA-598C-4C03-BCA2-FD967E943D8E}"/>
                </a:ext>
              </a:extLst>
            </p:cNvPr>
            <p:cNvGrpSpPr/>
            <p:nvPr/>
          </p:nvGrpSpPr>
          <p:grpSpPr>
            <a:xfrm rot="15050082">
              <a:off x="1912183" y="-1454468"/>
              <a:ext cx="1300084" cy="5124451"/>
              <a:chOff x="-1" y="0"/>
              <a:chExt cx="2837737" cy="7181730"/>
            </a:xfr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xmlns="" id="{90B06A0E-D4EA-4BBB-9DD5-710DFDD9CA63}"/>
                  </a:ext>
                </a:extLst>
              </p:cNvPr>
              <p:cNvGrpSpPr/>
              <p:nvPr/>
            </p:nvGrpSpPr>
            <p:grpSpPr>
              <a:xfrm rot="5400000">
                <a:off x="-1419521" y="2826500"/>
                <a:ext cx="7083758" cy="1430757"/>
                <a:chOff x="-1" y="0"/>
                <a:chExt cx="7083758" cy="615406"/>
              </a:xfrm>
              <a:grpFill/>
            </p:grpSpPr>
            <p:sp>
              <p:nvSpPr>
                <p:cNvPr id="33" name="Oval 32">
                  <a:extLst>
                    <a:ext uri="{FF2B5EF4-FFF2-40B4-BE49-F238E27FC236}">
                      <a16:creationId xmlns:a16="http://schemas.microsoft.com/office/drawing/2014/main" xmlns="" id="{79C913EC-8D54-481C-80DC-BA69F26B2996}"/>
                    </a:ext>
                  </a:extLst>
                </p:cNvPr>
                <p:cNvSpPr/>
                <p:nvPr/>
              </p:nvSpPr>
              <p:spPr>
                <a:xfrm rot="20873997">
                  <a:off x="3091543" y="0"/>
                  <a:ext cx="3992214" cy="590913"/>
                </a:xfrm>
                <a:prstGeom prst="ellipse">
                  <a:avLst/>
                </a:prstGeom>
                <a:grpFill/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34" name="Oval 33">
                  <a:extLst>
                    <a:ext uri="{FF2B5EF4-FFF2-40B4-BE49-F238E27FC236}">
                      <a16:creationId xmlns:a16="http://schemas.microsoft.com/office/drawing/2014/main" xmlns="" id="{D8291CA5-62CA-4813-8DD0-3606D00C1FD8}"/>
                    </a:ext>
                  </a:extLst>
                </p:cNvPr>
                <p:cNvSpPr/>
                <p:nvPr/>
              </p:nvSpPr>
              <p:spPr>
                <a:xfrm rot="11470751">
                  <a:off x="-1" y="24493"/>
                  <a:ext cx="3992214" cy="590913"/>
                </a:xfrm>
                <a:prstGeom prst="ellipse">
                  <a:avLst/>
                </a:prstGeom>
                <a:grpFill/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</p:grpSp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xmlns="" id="{E76874E5-0775-410E-B253-4C6199A82D31}"/>
                  </a:ext>
                </a:extLst>
              </p:cNvPr>
              <p:cNvGrpSpPr/>
              <p:nvPr/>
            </p:nvGrpSpPr>
            <p:grpSpPr>
              <a:xfrm rot="16200000">
                <a:off x="-2826501" y="2924473"/>
                <a:ext cx="7083757" cy="1430757"/>
                <a:chOff x="0" y="0"/>
                <a:chExt cx="7083757" cy="615406"/>
              </a:xfrm>
              <a:grpFill/>
            </p:grpSpPr>
            <p:sp>
              <p:nvSpPr>
                <p:cNvPr id="31" name="Oval 30">
                  <a:extLst>
                    <a:ext uri="{FF2B5EF4-FFF2-40B4-BE49-F238E27FC236}">
                      <a16:creationId xmlns:a16="http://schemas.microsoft.com/office/drawing/2014/main" xmlns="" id="{A33B01D0-BD2C-49DE-A82D-8FD0870C6449}"/>
                    </a:ext>
                  </a:extLst>
                </p:cNvPr>
                <p:cNvSpPr/>
                <p:nvPr/>
              </p:nvSpPr>
              <p:spPr>
                <a:xfrm rot="20873997">
                  <a:off x="3091543" y="0"/>
                  <a:ext cx="3992214" cy="590913"/>
                </a:xfrm>
                <a:prstGeom prst="ellipse">
                  <a:avLst/>
                </a:prstGeom>
                <a:grpFill/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32" name="Oval 31">
                  <a:extLst>
                    <a:ext uri="{FF2B5EF4-FFF2-40B4-BE49-F238E27FC236}">
                      <a16:creationId xmlns:a16="http://schemas.microsoft.com/office/drawing/2014/main" xmlns="" id="{5404FEEF-334D-4684-9B4B-1AADF69217BE}"/>
                    </a:ext>
                  </a:extLst>
                </p:cNvPr>
                <p:cNvSpPr/>
                <p:nvPr/>
              </p:nvSpPr>
              <p:spPr>
                <a:xfrm rot="11470751">
                  <a:off x="0" y="24493"/>
                  <a:ext cx="3992214" cy="590913"/>
                </a:xfrm>
                <a:prstGeom prst="ellipse">
                  <a:avLst/>
                </a:prstGeom>
                <a:grpFill/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</p:grpSp>
        </p:grp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xmlns="" id="{2297DE80-0C66-4201-A976-C7534E48E0AC}"/>
                </a:ext>
              </a:extLst>
            </p:cNvPr>
            <p:cNvSpPr/>
            <p:nvPr/>
          </p:nvSpPr>
          <p:spPr>
            <a:xfrm rot="20107813">
              <a:off x="2680849" y="0"/>
              <a:ext cx="342337" cy="2985407"/>
            </a:xfrm>
            <a:prstGeom prst="roundRect">
              <a:avLst/>
            </a:prstGeom>
            <a:blipFill>
              <a:blip r:embed="rId6"/>
              <a:tile tx="0" ty="0" sx="100000" sy="100000" flip="none" algn="tl"/>
            </a:blip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 dirty="0"/>
            </a:p>
          </p:txBody>
        </p:sp>
      </p:grpSp>
      <p:pic>
        <p:nvPicPr>
          <p:cNvPr id="18" name="Picture 17" descr="A close up of a logo&#10;&#10;Description automatically generated">
            <a:extLst>
              <a:ext uri="{FF2B5EF4-FFF2-40B4-BE49-F238E27FC236}">
                <a16:creationId xmlns="" xmlns:a16="http://schemas.microsoft.com/office/drawing/2014/main" xmlns:lc="http://schemas.openxmlformats.org/drawingml/2006/lockedCanvas" id="{C32A003F-2CD6-4A0A-A78C-094F1C08E3D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60000"/>
          <a:stretch/>
        </p:blipFill>
        <p:spPr>
          <a:xfrm>
            <a:off x="5189033" y="2793388"/>
            <a:ext cx="1793946" cy="143515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3" name="Picture 22" descr="A picture containing clothing&#10;&#10;Description automatically generated">
            <a:extLst>
              <a:ext uri="{FF2B5EF4-FFF2-40B4-BE49-F238E27FC236}">
                <a16:creationId xmlns="" xmlns:a16="http://schemas.microsoft.com/office/drawing/2014/main" xmlns:lc="http://schemas.openxmlformats.org/drawingml/2006/lockedCanvas" id="{64D11F09-0A9C-4C44-B156-130AF6C0719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59835" y="2793388"/>
            <a:ext cx="1601486" cy="1390079"/>
          </a:xfrm>
          <a:prstGeom prst="rect">
            <a:avLst/>
          </a:prstGeom>
        </p:spPr>
      </p:pic>
      <p:pic>
        <p:nvPicPr>
          <p:cNvPr id="24" name="Picture 23" descr="A bowl of oranges on a table&#10;&#10;Description automatically generated">
            <a:extLst>
              <a:ext uri="{FF2B5EF4-FFF2-40B4-BE49-F238E27FC236}">
                <a16:creationId xmlns="" xmlns:a16="http://schemas.microsoft.com/office/drawing/2014/main" xmlns:lc="http://schemas.openxmlformats.org/drawingml/2006/lockedCanvas" id="{23C05C5B-1AC1-4756-9E3A-482E2648743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7827" y="1216663"/>
            <a:ext cx="1993866" cy="1328725"/>
          </a:xfrm>
          <a:prstGeom prst="rect">
            <a:avLst/>
          </a:prstGeom>
        </p:spPr>
      </p:pic>
      <p:pic>
        <p:nvPicPr>
          <p:cNvPr id="27" name="Picture 26" descr="A view of a mountain&#10;&#10;Description automatically generated">
            <a:extLst>
              <a:ext uri="{FF2B5EF4-FFF2-40B4-BE49-F238E27FC236}">
                <a16:creationId xmlns="" xmlns:a16="http://schemas.microsoft.com/office/drawing/2014/main" xmlns:lc="http://schemas.openxmlformats.org/drawingml/2006/lockedCanvas" id="{6447156A-2F65-45A2-BBAD-A2D8EA032860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r="37733"/>
          <a:stretch/>
        </p:blipFill>
        <p:spPr>
          <a:xfrm>
            <a:off x="7459835" y="1216663"/>
            <a:ext cx="1580730" cy="1269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29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rgbClr val="FFFFFF"/>
      </a:lt1>
      <a:dk2>
        <a:srgbClr val="165393"/>
      </a:dk2>
      <a:lt2>
        <a:srgbClr val="E7E6E6"/>
      </a:lt2>
      <a:accent1>
        <a:srgbClr val="FFF14F"/>
      </a:accent1>
      <a:accent2>
        <a:srgbClr val="F1613F"/>
      </a:accent2>
      <a:accent3>
        <a:srgbClr val="E34597"/>
      </a:accent3>
      <a:accent4>
        <a:srgbClr val="67C3BB"/>
      </a:accent4>
      <a:accent5>
        <a:srgbClr val="5BFFFF"/>
      </a:accent5>
      <a:accent6>
        <a:srgbClr val="70FF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3213</TotalTime>
  <Words>830</Words>
  <Application>Microsoft Office PowerPoint</Application>
  <PresentationFormat>On-screen Show (4:3)</PresentationFormat>
  <Paragraphs>129</Paragraphs>
  <Slides>17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mike gibas</dc:creator>
  <cp:lastModifiedBy>YC</cp:lastModifiedBy>
  <cp:revision>381</cp:revision>
  <cp:lastPrinted>2018-09-20T12:41:43Z</cp:lastPrinted>
  <dcterms:created xsi:type="dcterms:W3CDTF">2018-05-08T12:54:30Z</dcterms:created>
  <dcterms:modified xsi:type="dcterms:W3CDTF">2020-03-24T15:07:36Z</dcterms:modified>
</cp:coreProperties>
</file>